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gif" ContentType="image/gif"/>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15"/>
  </p:notesMasterIdLst>
  <p:sldIdLst>
    <p:sldId id="256" r:id="rId2"/>
    <p:sldId id="257" r:id="rId3"/>
    <p:sldId id="258" r:id="rId4"/>
    <p:sldId id="259" r:id="rId5"/>
    <p:sldId id="268" r:id="rId6"/>
    <p:sldId id="260" r:id="rId7"/>
    <p:sldId id="261" r:id="rId8"/>
    <p:sldId id="262" r:id="rId9"/>
    <p:sldId id="263" r:id="rId10"/>
    <p:sldId id="264" r:id="rId11"/>
    <p:sldId id="265" r:id="rId12"/>
    <p:sldId id="266" r:id="rId13"/>
    <p:sldId id="26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9"/>
  </p:normalViewPr>
  <p:slideViewPr>
    <p:cSldViewPr snapToGrid="0" snapToObjects="1">
      <p:cViewPr varScale="1">
        <p:scale>
          <a:sx n="95" d="100"/>
          <a:sy n="95" d="100"/>
        </p:scale>
        <p:origin x="-1176" y="-10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799" cy="457200"/>
          </a:xfrm>
          <a:prstGeom prst="rect">
            <a:avLst/>
          </a:prstGeom>
          <a:noFill/>
          <a:ln>
            <a:noFill/>
          </a:ln>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2" y="0"/>
            <a:ext cx="2971799" cy="4572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lvl1pPr marL="457200" marR="0" lvl="0"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Clr>
                <a:schemeClr val="dk1"/>
              </a:buClr>
              <a:buSzPts val="1400"/>
              <a:buFont typeface="Calibri"/>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799" cy="457200"/>
          </a:xfrm>
          <a:prstGeom prst="rect">
            <a:avLst/>
          </a:prstGeom>
          <a:noFill/>
          <a:ln>
            <a:noFill/>
          </a:ln>
        </p:spPr>
        <p:txBody>
          <a:bodyPr spcFirstLastPara="1" wrap="square" lIns="91425" tIns="91425" rIns="91425" bIns="91425" anchor="b" anchorCtr="0">
            <a:noAutofit/>
          </a:bodyPr>
          <a:lstStyle>
            <a:lvl1pPr marL="0" marR="0" lvl="0" indent="0" algn="l" rtl="0">
              <a:lnSpc>
                <a:spcPct val="100000"/>
              </a:lnSpc>
              <a:spcBef>
                <a:spcPts val="0"/>
              </a:spcBef>
              <a:spcAft>
                <a:spcPts val="0"/>
              </a:spcAft>
              <a:buClr>
                <a:schemeClr val="dk1"/>
              </a:buClr>
              <a:buSzPts val="1400"/>
              <a:buFont typeface="Calibri"/>
              <a:buNone/>
              <a:defRPr sz="1200" b="0" i="0" u="none" strike="noStrike" cap="none">
                <a:solidFill>
                  <a:schemeClr val="dk1"/>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2" y="8685213"/>
            <a:ext cx="2971799"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Font typeface="Calibri"/>
              <a:buNone/>
            </a:pPr>
            <a:fld id="{00000000-1234-1234-1234-123412341234}" type="slidenum">
              <a:rPr lang="en-US" sz="1200" b="0" i="0" u="none" strike="noStrike" cap="none">
                <a:solidFill>
                  <a:schemeClr val="dk1"/>
                </a:solidFill>
                <a:latin typeface="Calibri"/>
                <a:ea typeface="Calibri"/>
                <a:cs typeface="Calibri"/>
                <a:sym typeface="Calibri"/>
              </a:rPr>
              <a:t>‹n.›</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6173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
        <p:cNvGrpSpPr/>
        <p:nvPr/>
      </p:nvGrpSpPr>
      <p:grpSpPr>
        <a:xfrm>
          <a:off x="0" y="0"/>
          <a:ext cx="0" cy="0"/>
          <a:chOff x="0" y="0"/>
          <a:chExt cx="0" cy="0"/>
        </a:xfrm>
      </p:grpSpPr>
      <p:sp>
        <p:nvSpPr>
          <p:cNvPr id="28" name="Google Shape;28;p4:notes"/>
          <p:cNvSpPr txBox="1">
            <a:spLocks noGrp="1"/>
          </p:cNvSpPr>
          <p:nvPr>
            <p:ph type="body" idx="1"/>
          </p:nvPr>
        </p:nvSpPr>
        <p:spPr>
          <a:xfrm>
            <a:off x="685800" y="4343400"/>
            <a:ext cx="5486399"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dirty="0"/>
              <a:t>Luca</a:t>
            </a:r>
            <a:endParaRPr sz="1600" b="0" i="0" u="none" strike="noStrike" cap="none" dirty="0">
              <a:solidFill>
                <a:schemeClr val="dk1"/>
              </a:solidFill>
              <a:latin typeface="Calibri"/>
              <a:ea typeface="Calibri"/>
              <a:cs typeface="Calibri"/>
              <a:sym typeface="Calibri"/>
            </a:endParaRPr>
          </a:p>
        </p:txBody>
      </p:sp>
      <p:sp>
        <p:nvSpPr>
          <p:cNvPr id="29" name="Google Shape;29;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592e851ce4_4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08" name="Google Shape;108;g592e851ce4_4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dcc1a5c4a_0_1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15" name="Google Shape;115;g6dcc1a5c4a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592e851ce4_4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21" name="Google Shape;121;g592e851ce4_4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g5920239a75_1_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Arial"/>
                <a:ea typeface="Arial"/>
                <a:cs typeface="Arial"/>
                <a:sym typeface="Arial"/>
              </a:rPr>
              <a:t>Health</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Infectious diseases spread because people move. In the past epidemics like the black plague were diffusing slowly from one town the nearest one, today new flu strains like H1N1 spread faster across the continents travelling on the air transport network</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Transportation affects our health in other ways too: in the US the typical commute lasts more than 30 minutes: overall we spend 1 hour travelling</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the stress associated with traffic jams has an impact on our wellbeing, while the pollutants released by combustion engines pose a threat to our health</a:t>
            </a:r>
            <a:endParaRPr sz="1200">
              <a:latin typeface="Arial"/>
              <a:ea typeface="Arial"/>
              <a:cs typeface="Arial"/>
              <a:sym typeface="Arial"/>
            </a:endParaRPr>
          </a:p>
          <a:p>
            <a:pPr marL="0" lvl="0" indent="0" algn="l" rtl="0">
              <a:spcBef>
                <a:spcPts val="0"/>
              </a:spcBef>
              <a:spcAft>
                <a:spcPts val="0"/>
              </a:spcAft>
              <a:buNone/>
            </a:pPr>
            <a:r>
              <a:rPr lang="en-US" sz="1200">
                <a:latin typeface="Arial"/>
                <a:ea typeface="Arial"/>
                <a:cs typeface="Arial"/>
                <a:sym typeface="Arial"/>
              </a:rPr>
              <a:t>Environment</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These pollutants do not harm just humans, but other species and the environment as well. Transportation is the second source of greenhouse gas emissions to the atmosphere and is one of the main human activities contributing to global warming and climate change. </a:t>
            </a:r>
            <a:endParaRPr sz="1200">
              <a:latin typeface="Arial"/>
              <a:ea typeface="Arial"/>
              <a:cs typeface="Arial"/>
              <a:sym typeface="Arial"/>
            </a:endParaRPr>
          </a:p>
          <a:p>
            <a:pPr marL="0" lvl="0" indent="0" algn="l" rtl="0">
              <a:spcBef>
                <a:spcPts val="0"/>
              </a:spcBef>
              <a:spcAft>
                <a:spcPts val="0"/>
              </a:spcAft>
              <a:buNone/>
            </a:pPr>
            <a:r>
              <a:rPr lang="en-US" sz="1200">
                <a:latin typeface="Arial"/>
                <a:ea typeface="Arial"/>
                <a:cs typeface="Arial"/>
                <a:sym typeface="Arial"/>
              </a:rPr>
              <a:t>Economy</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US" sz="1200">
                <a:latin typeface="Arial"/>
                <a:ea typeface="Arial"/>
                <a:cs typeface="Arial"/>
                <a:sym typeface="Arial"/>
              </a:rPr>
              <a:t>In the EU transportation the second largest expenditure category after housing (15-25%). More efficient forms of transportation and better urban planning could help us save money and reduce the damage we do to the environment. </a:t>
            </a:r>
            <a:endParaRPr sz="1200">
              <a:latin typeface="Arial"/>
              <a:ea typeface="Arial"/>
              <a:cs typeface="Arial"/>
              <a:sym typeface="Arial"/>
            </a:endParaRPr>
          </a:p>
        </p:txBody>
      </p:sp>
      <p:sp>
        <p:nvSpPr>
          <p:cNvPr id="46" name="Google Shape;46;g5920239a75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6dcc1a5c4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6dcc1a5c4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5" name="Google Shape;55;g6dcc1a5c4a_0_45: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Calibri"/>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920239a75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sz="1600" b="0" i="0" u="none" strike="noStrike" cap="none">
              <a:solidFill>
                <a:schemeClr val="dk1"/>
              </a:solidFill>
              <a:latin typeface="Calibri"/>
              <a:ea typeface="Calibri"/>
              <a:cs typeface="Calibri"/>
              <a:sym typeface="Calibri"/>
            </a:endParaRPr>
          </a:p>
        </p:txBody>
      </p:sp>
      <p:sp>
        <p:nvSpPr>
          <p:cNvPr id="62" name="Google Shape;62;g5920239a7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566f4f392a_1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lvl="0" indent="0" algn="l" rtl="0">
              <a:spcBef>
                <a:spcPts val="1600"/>
              </a:spcBef>
              <a:spcAft>
                <a:spcPts val="0"/>
              </a:spcAft>
              <a:buClr>
                <a:schemeClr val="dk1"/>
              </a:buClr>
              <a:buSzPts val="1100"/>
              <a:buFont typeface="Arial"/>
              <a:buNone/>
            </a:pPr>
            <a:r>
              <a:rPr lang="en-US" sz="2500">
                <a:latin typeface="Helvetica Neue Light"/>
                <a:ea typeface="Helvetica Neue Light"/>
                <a:cs typeface="Helvetica Neue Light"/>
                <a:sym typeface="Helvetica Neue Light"/>
              </a:rPr>
              <a:t>https://www.nature.com/articles/s41586-018-0095-1</a:t>
            </a:r>
            <a:endParaRPr sz="2500">
              <a:latin typeface="Helvetica Neue Light"/>
              <a:ea typeface="Helvetica Neue Light"/>
              <a:cs typeface="Helvetica Neue Light"/>
              <a:sym typeface="Helvetica Neue Light"/>
            </a:endParaRPr>
          </a:p>
          <a:p>
            <a:pPr marL="0" marR="0" lvl="0" indent="0" algn="l" rtl="0">
              <a:spcBef>
                <a:spcPts val="0"/>
              </a:spcBef>
              <a:spcAft>
                <a:spcPts val="0"/>
              </a:spcAft>
              <a:buClr>
                <a:schemeClr val="dk1"/>
              </a:buClr>
              <a:buFont typeface="Calibri"/>
              <a:buNone/>
            </a:pPr>
            <a:endParaRPr/>
          </a:p>
        </p:txBody>
      </p:sp>
      <p:sp>
        <p:nvSpPr>
          <p:cNvPr id="69" name="Google Shape;69;g566f4f392a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6dcc1a5c4a_0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endParaRPr sz="1600" b="0" i="0" u="none" strike="noStrike" cap="none">
              <a:solidFill>
                <a:schemeClr val="dk1"/>
              </a:solidFill>
              <a:latin typeface="Calibri"/>
              <a:ea typeface="Calibri"/>
              <a:cs typeface="Calibri"/>
              <a:sym typeface="Calibri"/>
            </a:endParaRPr>
          </a:p>
        </p:txBody>
      </p:sp>
      <p:sp>
        <p:nvSpPr>
          <p:cNvPr id="75" name="Google Shape;75;g6dcc1a5c4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6dcc1a5c4a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6dcc1a5c4a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6dcc1a5c4a_0_106:notes"/>
          <p:cNvSpPr txBox="1">
            <a:spLocks noGrp="1"/>
          </p:cNvSpPr>
          <p:nvPr>
            <p:ph type="sldNum" idx="12"/>
          </p:nvPr>
        </p:nvSpPr>
        <p:spPr>
          <a:xfrm>
            <a:off x="3884612"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chemeClr val="dk1"/>
              </a:buClr>
              <a:buFont typeface="Calibri"/>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f921e5ad5_1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92" name="Google Shape;92;g3f921e5ad5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6dcc1a5c4a_0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Calibri"/>
              <a:buNone/>
            </a:pPr>
            <a:r>
              <a:rPr lang="en-US"/>
              <a:t>questa è l’informazione completa, a volte non riusciamo a seguire completamente la traiettoria dell’utente</a:t>
            </a:r>
            <a:endParaRPr/>
          </a:p>
        </p:txBody>
      </p:sp>
      <p:sp>
        <p:nvSpPr>
          <p:cNvPr id="102" name="Google Shape;102;g6dcc1a5c4a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7" name="Google Shape;17;p2"/>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8" name="Google Shape;18;p2"/>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9" name="Google Shape;19;p2"/>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22" name="Google Shape;22;p3"/>
          <p:cNvSpPr txBox="1">
            <a:spLocks noGrp="1"/>
          </p:cNvSpPr>
          <p:nvPr>
            <p:ph type="body" idx="1"/>
          </p:nvPr>
        </p:nvSpPr>
        <p:spPr>
          <a:xfrm>
            <a:off x="457200" y="1200151"/>
            <a:ext cx="4038600" cy="33945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560"/>
              </a:spcBef>
              <a:spcAft>
                <a:spcPts val="0"/>
              </a:spcAft>
              <a:buClr>
                <a:schemeClr val="dk1"/>
              </a:buClr>
              <a:buSzPts val="1400"/>
              <a:buFont typeface="Arial"/>
              <a:buNone/>
              <a:defRPr sz="28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chemeClr val="dk1"/>
              </a:buClr>
              <a:buSzPts val="1400"/>
              <a:buFont typeface="Arial"/>
              <a:buNone/>
              <a:defRPr sz="2400" b="0" i="0" u="none" strike="noStrike" cap="none">
                <a:solidFill>
                  <a:schemeClr val="dk1"/>
                </a:solidFill>
                <a:latin typeface="Arial"/>
                <a:ea typeface="Arial"/>
                <a:cs typeface="Arial"/>
                <a:sym typeface="Arial"/>
              </a:defRPr>
            </a:lvl3pPr>
            <a:lvl4pPr marL="1828800" marR="0" lvl="3"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4pPr>
            <a:lvl5pPr marL="2286000" marR="0" lvl="4"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5pPr>
            <a:lvl6pPr marL="2743200" marR="0" lvl="5"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body" idx="2"/>
          </p:nvPr>
        </p:nvSpPr>
        <p:spPr>
          <a:xfrm>
            <a:off x="4648199" y="1200151"/>
            <a:ext cx="4038600" cy="33945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560"/>
              </a:spcBef>
              <a:spcAft>
                <a:spcPts val="0"/>
              </a:spcAft>
              <a:buClr>
                <a:schemeClr val="dk1"/>
              </a:buClr>
              <a:buSzPts val="1400"/>
              <a:buFont typeface="Arial"/>
              <a:buNone/>
              <a:defRPr sz="2800" b="0" i="0" u="none" strike="noStrike" cap="none">
                <a:solidFill>
                  <a:schemeClr val="dk1"/>
                </a:solidFill>
                <a:latin typeface="Arial"/>
                <a:ea typeface="Arial"/>
                <a:cs typeface="Arial"/>
                <a:sym typeface="Arial"/>
              </a:defRPr>
            </a:lvl2pPr>
            <a:lvl3pPr marL="1371600" marR="0" lvl="2" indent="-228600" algn="l" rtl="0">
              <a:lnSpc>
                <a:spcPct val="100000"/>
              </a:lnSpc>
              <a:spcBef>
                <a:spcPts val="480"/>
              </a:spcBef>
              <a:spcAft>
                <a:spcPts val="0"/>
              </a:spcAft>
              <a:buClr>
                <a:schemeClr val="dk1"/>
              </a:buClr>
              <a:buSzPts val="1400"/>
              <a:buFont typeface="Arial"/>
              <a:buNone/>
              <a:defRPr sz="2400" b="0" i="0" u="none" strike="noStrike" cap="none">
                <a:solidFill>
                  <a:schemeClr val="dk1"/>
                </a:solidFill>
                <a:latin typeface="Arial"/>
                <a:ea typeface="Arial"/>
                <a:cs typeface="Arial"/>
                <a:sym typeface="Arial"/>
              </a:defRPr>
            </a:lvl3pPr>
            <a:lvl4pPr marL="1828800" marR="0" lvl="3"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4pPr>
            <a:lvl5pPr marL="2286000" marR="0" lvl="4" indent="-228600" algn="l" rtl="0">
              <a:lnSpc>
                <a:spcPct val="100000"/>
              </a:lnSpc>
              <a:spcBef>
                <a:spcPts val="400"/>
              </a:spcBef>
              <a:spcAft>
                <a:spcPts val="0"/>
              </a:spcAft>
              <a:buClr>
                <a:schemeClr val="dk1"/>
              </a:buClr>
              <a:buSzPts val="1400"/>
              <a:buFont typeface="Arial"/>
              <a:buNone/>
              <a:defRPr sz="2000" b="0" i="0" u="none" strike="noStrike" cap="none">
                <a:solidFill>
                  <a:schemeClr val="dk1"/>
                </a:solidFill>
                <a:latin typeface="Arial"/>
                <a:ea typeface="Arial"/>
                <a:cs typeface="Arial"/>
                <a:sym typeface="Arial"/>
              </a:defRPr>
            </a:lvl5pPr>
            <a:lvl6pPr marL="2743200" marR="0" lvl="5"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05979"/>
            <a:ext cx="8229600" cy="5334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3F3F3F"/>
              </a:buClr>
              <a:buSzPts val="1400"/>
              <a:buFont typeface="Calibri"/>
              <a:buNone/>
              <a:defRPr sz="3600" b="0" i="0" u="none" strike="noStrike" cap="none">
                <a:solidFill>
                  <a:srgbClr val="3F3F3F"/>
                </a:solidFill>
                <a:latin typeface="Calibri"/>
                <a:ea typeface="Calibri"/>
                <a:cs typeface="Calibri"/>
                <a:sym typeface="Calibri"/>
              </a:defRPr>
            </a:lvl1pPr>
            <a:lvl2pPr lvl="1" indent="0">
              <a:spcBef>
                <a:spcPts val="0"/>
              </a:spcBef>
              <a:spcAft>
                <a:spcPts val="0"/>
              </a:spcAft>
              <a:buSzPts val="1400"/>
              <a:buFont typeface="Arial"/>
              <a:buNone/>
              <a:defRPr sz="1800"/>
            </a:lvl2pPr>
            <a:lvl3pPr lvl="2" indent="0">
              <a:spcBef>
                <a:spcPts val="0"/>
              </a:spcBef>
              <a:spcAft>
                <a:spcPts val="0"/>
              </a:spcAft>
              <a:buSzPts val="1400"/>
              <a:buFont typeface="Arial"/>
              <a:buNone/>
              <a:defRPr sz="1800"/>
            </a:lvl3pPr>
            <a:lvl4pPr lvl="3" indent="0">
              <a:spcBef>
                <a:spcPts val="0"/>
              </a:spcBef>
              <a:spcAft>
                <a:spcPts val="0"/>
              </a:spcAft>
              <a:buSzPts val="1400"/>
              <a:buFont typeface="Arial"/>
              <a:buNone/>
              <a:defRPr sz="1800"/>
            </a:lvl4pPr>
            <a:lvl5pPr lvl="4" indent="0">
              <a:spcBef>
                <a:spcPts val="0"/>
              </a:spcBef>
              <a:spcAft>
                <a:spcPts val="0"/>
              </a:spcAft>
              <a:buSzPts val="1400"/>
              <a:buFont typeface="Arial"/>
              <a:buNone/>
              <a:defRPr sz="1800"/>
            </a:lvl5pPr>
            <a:lvl6pPr lvl="5" indent="0">
              <a:spcBef>
                <a:spcPts val="0"/>
              </a:spcBef>
              <a:spcAft>
                <a:spcPts val="0"/>
              </a:spcAft>
              <a:buSzPts val="1400"/>
              <a:buFont typeface="Arial"/>
              <a:buNone/>
              <a:defRPr sz="1800"/>
            </a:lvl6pPr>
            <a:lvl7pPr lvl="6" indent="0">
              <a:spcBef>
                <a:spcPts val="0"/>
              </a:spcBef>
              <a:spcAft>
                <a:spcPts val="0"/>
              </a:spcAft>
              <a:buSzPts val="1400"/>
              <a:buFont typeface="Arial"/>
              <a:buNone/>
              <a:defRPr sz="1800"/>
            </a:lvl7pPr>
            <a:lvl8pPr lvl="7" indent="0">
              <a:spcBef>
                <a:spcPts val="0"/>
              </a:spcBef>
              <a:spcAft>
                <a:spcPts val="0"/>
              </a:spcAft>
              <a:buSzPts val="1400"/>
              <a:buFont typeface="Arial"/>
              <a:buNone/>
              <a:defRPr sz="1800"/>
            </a:lvl8pPr>
            <a:lvl9pPr lvl="8" indent="0">
              <a:spcBef>
                <a:spcPts val="0"/>
              </a:spcBef>
              <a:spcAft>
                <a:spcPts val="0"/>
              </a:spcAft>
              <a:buSzPts val="1400"/>
              <a:buFont typeface="Arial"/>
              <a:buNone/>
              <a:defRPr sz="1800"/>
            </a:lvl9pPr>
          </a:lstStyle>
          <a:p>
            <a:endParaRPr/>
          </a:p>
        </p:txBody>
      </p:sp>
      <p:sp>
        <p:nvSpPr>
          <p:cNvPr id="11" name="Google Shape;11;p1"/>
          <p:cNvSpPr txBox="1">
            <a:spLocks noGrp="1"/>
          </p:cNvSpPr>
          <p:nvPr>
            <p:ph type="body" idx="1"/>
          </p:nvPr>
        </p:nvSpPr>
        <p:spPr>
          <a:xfrm>
            <a:off x="457200" y="853819"/>
            <a:ext cx="8229600" cy="3740700"/>
          </a:xfrm>
          <a:prstGeom prst="rect">
            <a:avLst/>
          </a:prstGeom>
          <a:noFill/>
          <a:ln>
            <a:noFill/>
          </a:ln>
        </p:spPr>
        <p:txBody>
          <a:bodyPr spcFirstLastPara="1" wrap="square" lIns="91425" tIns="91425" rIns="91425" bIns="91425" anchor="t" anchorCtr="0">
            <a:noAutofit/>
          </a:bodyPr>
          <a:lstStyle>
            <a:lvl1pPr marL="457200" marR="0" lvl="0" indent="-228600" algn="l" rtl="0">
              <a:lnSpc>
                <a:spcPct val="100000"/>
              </a:lnSpc>
              <a:spcBef>
                <a:spcPts val="360"/>
              </a:spcBef>
              <a:spcAft>
                <a:spcPts val="0"/>
              </a:spcAft>
              <a:buClr>
                <a:srgbClr val="3F3F3F"/>
              </a:buClr>
              <a:buSzPts val="1400"/>
              <a:buFont typeface="Arial"/>
              <a:buNone/>
              <a:defRPr sz="1800" b="0" i="0" u="none" strike="noStrike" cap="none">
                <a:solidFill>
                  <a:srgbClr val="3F3F3F"/>
                </a:solidFill>
                <a:latin typeface="Arial"/>
                <a:ea typeface="Arial"/>
                <a:cs typeface="Arial"/>
                <a:sym typeface="Arial"/>
              </a:defRPr>
            </a:lvl1pPr>
            <a:lvl2pPr marL="914400" marR="0" lvl="1"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L="1828800" marR="0" lvl="3"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100000"/>
              </a:lnSpc>
              <a:spcBef>
                <a:spcPts val="36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L="2743200" marR="0" lvl="5"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6pPr>
            <a:lvl7pPr marL="3200400" marR="0" lvl="6"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7pPr>
            <a:lvl8pPr marL="3657600" marR="0" lvl="7"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8pPr>
            <a:lvl9pPr marL="4114800" marR="0" lvl="8" indent="-400050" algn="l" rtl="0">
              <a:lnSpc>
                <a:spcPct val="100000"/>
              </a:lnSpc>
              <a:spcBef>
                <a:spcPts val="540"/>
              </a:spcBef>
              <a:spcAft>
                <a:spcPts val="0"/>
              </a:spcAft>
              <a:buClr>
                <a:schemeClr val="dk1"/>
              </a:buClr>
              <a:buSzPts val="2700"/>
              <a:buFont typeface="Arial"/>
              <a:buChar char="•"/>
              <a:defRPr sz="27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4767264"/>
            <a:ext cx="2133600" cy="2739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199" y="4767264"/>
            <a:ext cx="2895600" cy="2739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888888"/>
              </a:buClr>
              <a:buSzPts val="1400"/>
              <a:buFont typeface="Calibri"/>
              <a:buNone/>
              <a:defRPr sz="1600" b="0" i="0" u="none" strike="noStrike" cap="none">
                <a:solidFill>
                  <a:srgbClr val="888888"/>
                </a:solidFill>
                <a:latin typeface="Calibri"/>
                <a:ea typeface="Calibri"/>
                <a:cs typeface="Calibri"/>
                <a:sym typeface="Calibri"/>
              </a:defRPr>
            </a:lvl1pPr>
            <a:lvl2pPr marL="609493" marR="0" lvl="1" indent="-12592"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2pPr>
            <a:lvl3pPr marL="1218987" marR="0" lvl="2" indent="-1248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3pPr>
            <a:lvl4pPr marL="1828480" marR="0" lvl="3" indent="-1238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4pPr>
            <a:lvl5pPr marL="2437973" marR="0" lvl="4" indent="-1227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5pPr>
            <a:lvl6pPr marL="3047467" marR="0" lvl="5" indent="-12167"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6pPr>
            <a:lvl7pPr marL="3656960" marR="0" lvl="6" indent="-12060"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7pPr>
            <a:lvl8pPr marL="4266453" marR="0" lvl="7" indent="-11953"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8pPr>
            <a:lvl9pPr marL="4875947" marR="0" lvl="8" indent="-11846" algn="l" rtl="0">
              <a:lnSpc>
                <a:spcPct val="100000"/>
              </a:lnSpc>
              <a:spcBef>
                <a:spcPts val="0"/>
              </a:spcBef>
              <a:spcAft>
                <a:spcPts val="0"/>
              </a:spcAft>
              <a:buClr>
                <a:schemeClr val="dk1"/>
              </a:buClr>
              <a:buSzPts val="1400"/>
              <a:buFont typeface="Calibri"/>
              <a:buNone/>
              <a:defRPr sz="24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1" y="4767264"/>
            <a:ext cx="2133600" cy="273900"/>
          </a:xfrm>
          <a:prstGeom prst="rect">
            <a:avLst/>
          </a:prstGeom>
          <a:noFill/>
          <a:ln>
            <a:noFill/>
          </a:ln>
        </p:spPr>
        <p:txBody>
          <a:bodyPr spcFirstLastPara="1" wrap="square" lIns="121875" tIns="60925" rIns="121875" bIns="60925" anchor="ctr" anchorCtr="0">
            <a:noAutofit/>
          </a:bodyPr>
          <a:lstStyle>
            <a:lvl1pPr marL="0" marR="0" lvl="0"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Font typeface="Calibri"/>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6.gif"/><Relationship Id="rId4" Type="http://schemas.openxmlformats.org/officeDocument/2006/relationships/hyperlink" Target="http://www.youtube.com/watch?v=0YJ6FxdhFm8" TargetMode="External"/><Relationship Id="rId5" Type="http://schemas.openxmlformats.org/officeDocument/2006/relationships/image" Target="../media/image7.jpg"/><Relationship Id="rId6" Type="http://schemas.openxmlformats.org/officeDocument/2006/relationships/hyperlink" Target="http://www.youtube.com/watch?v=jcQAbP2CJ0Y" TargetMode="External"/><Relationship Id="rId7" Type="http://schemas.openxmlformats.org/officeDocument/2006/relationships/image" Target="../media/image8.jpg"/><Relationship Id="rId8" Type="http://schemas.openxmlformats.org/officeDocument/2006/relationships/hyperlink" Target="http://www.youtube.com/watch?v=gp5t9_Ls31A" TargetMode="External"/><Relationship Id="rId9" Type="http://schemas.openxmlformats.org/officeDocument/2006/relationships/image" Target="../media/image9.jp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609600" y="183675"/>
            <a:ext cx="7953000" cy="1441200"/>
          </a:xfrm>
          <a:prstGeom prst="rect">
            <a:avLst/>
          </a:prstGeom>
          <a:noFill/>
          <a:ln>
            <a:noFill/>
          </a:ln>
        </p:spPr>
        <p:txBody>
          <a:bodyPr spcFirstLastPara="1" wrap="square" lIns="0" tIns="60925" rIns="0" bIns="60925" anchor="ctr" anchorCtr="0">
            <a:noAutofit/>
          </a:bodyPr>
          <a:lstStyle/>
          <a:p>
            <a:pPr marL="0" marR="0" lvl="0" indent="0" algn="l" rtl="0">
              <a:lnSpc>
                <a:spcPct val="100000"/>
              </a:lnSpc>
              <a:spcBef>
                <a:spcPts val="0"/>
              </a:spcBef>
              <a:spcAft>
                <a:spcPts val="0"/>
              </a:spcAft>
              <a:buClr>
                <a:srgbClr val="3F3F3F"/>
              </a:buClr>
              <a:buFont typeface="Calibri"/>
              <a:buNone/>
            </a:pPr>
            <a:r>
              <a:rPr lang="en-US">
                <a:latin typeface="Helvetica Neue Light"/>
                <a:ea typeface="Helvetica Neue Light"/>
                <a:cs typeface="Helvetica Neue Light"/>
                <a:sym typeface="Helvetica Neue Light"/>
              </a:rPr>
              <a:t>Human mobility analysis and simulation with Python</a:t>
            </a:r>
            <a:endParaRPr>
              <a:latin typeface="Helvetica Neue Light"/>
              <a:ea typeface="Helvetica Neue Light"/>
              <a:cs typeface="Helvetica Neue Light"/>
              <a:sym typeface="Helvetica Neue Light"/>
            </a:endParaRPr>
          </a:p>
          <a:p>
            <a:pPr marL="0" marR="0" lvl="0" indent="0" algn="l" rtl="0">
              <a:lnSpc>
                <a:spcPct val="100000"/>
              </a:lnSpc>
              <a:spcBef>
                <a:spcPts val="0"/>
              </a:spcBef>
              <a:spcAft>
                <a:spcPts val="0"/>
              </a:spcAft>
              <a:buClr>
                <a:srgbClr val="3F3F3F"/>
              </a:buClr>
              <a:buFont typeface="Calibri"/>
              <a:buNone/>
            </a:pPr>
            <a:endParaRPr sz="2400">
              <a:latin typeface="Helvetica Neue Light"/>
              <a:ea typeface="Helvetica Neue Light"/>
              <a:cs typeface="Helvetica Neue Light"/>
              <a:sym typeface="Helvetica Neue Light"/>
            </a:endParaRPr>
          </a:p>
        </p:txBody>
      </p:sp>
      <p:sp>
        <p:nvSpPr>
          <p:cNvPr id="32" name="Google Shape;32;p4"/>
          <p:cNvSpPr txBox="1"/>
          <p:nvPr/>
        </p:nvSpPr>
        <p:spPr>
          <a:xfrm>
            <a:off x="46358" y="2901043"/>
            <a:ext cx="184800" cy="230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cxnSp>
        <p:nvCxnSpPr>
          <p:cNvPr id="33" name="Google Shape;33;p4"/>
          <p:cNvCxnSpPr/>
          <p:nvPr/>
        </p:nvCxnSpPr>
        <p:spPr>
          <a:xfrm rot="10800000" flipH="1">
            <a:off x="13725" y="4903238"/>
            <a:ext cx="9144000" cy="39600"/>
          </a:xfrm>
          <a:prstGeom prst="straightConnector1">
            <a:avLst/>
          </a:prstGeom>
          <a:noFill/>
          <a:ln w="28575" cap="flat" cmpd="sng">
            <a:solidFill>
              <a:schemeClr val="dk2"/>
            </a:solidFill>
            <a:prstDash val="solid"/>
            <a:round/>
            <a:headEnd type="none" w="med" len="med"/>
            <a:tailEnd type="none" w="med" len="med"/>
          </a:ln>
        </p:spPr>
      </p:cxnSp>
      <p:sp>
        <p:nvSpPr>
          <p:cNvPr id="34" name="Google Shape;34;p4"/>
          <p:cNvSpPr txBox="1"/>
          <p:nvPr/>
        </p:nvSpPr>
        <p:spPr>
          <a:xfrm>
            <a:off x="4555350" y="4842460"/>
            <a:ext cx="4710300" cy="28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300" b="1" dirty="0">
                <a:latin typeface="Quicksand"/>
                <a:ea typeface="Quicksand"/>
                <a:cs typeface="Quicksand"/>
                <a:sym typeface="Quicksand"/>
              </a:rPr>
              <a:t>Applied Machine Learning Days,</a:t>
            </a:r>
            <a:r>
              <a:rPr lang="en-US" sz="1300" dirty="0">
                <a:latin typeface="Quicksand Light"/>
                <a:ea typeface="Quicksand Light"/>
                <a:cs typeface="Quicksand Light"/>
                <a:sym typeface="Quicksand Light"/>
              </a:rPr>
              <a:t> Lausanne. Switzerland</a:t>
            </a:r>
            <a:endParaRPr sz="1300" dirty="0">
              <a:latin typeface="Quicksand Light"/>
              <a:ea typeface="Quicksand Light"/>
              <a:cs typeface="Quicksand Light"/>
              <a:sym typeface="Quicksand Light"/>
            </a:endParaRPr>
          </a:p>
        </p:txBody>
      </p:sp>
      <p:pic>
        <p:nvPicPr>
          <p:cNvPr id="35" name="Google Shape;35;p4"/>
          <p:cNvPicPr preferRelativeResize="0"/>
          <p:nvPr/>
        </p:nvPicPr>
        <p:blipFill>
          <a:blip r:embed="rId3">
            <a:alphaModFix/>
          </a:blip>
          <a:stretch>
            <a:fillRect/>
          </a:stretch>
        </p:blipFill>
        <p:spPr>
          <a:xfrm>
            <a:off x="3536200" y="1624877"/>
            <a:ext cx="919569" cy="815600"/>
          </a:xfrm>
          <a:prstGeom prst="rect">
            <a:avLst/>
          </a:prstGeom>
          <a:noFill/>
          <a:ln>
            <a:noFill/>
          </a:ln>
        </p:spPr>
      </p:pic>
      <p:grpSp>
        <p:nvGrpSpPr>
          <p:cNvPr id="36" name="Google Shape;36;p4"/>
          <p:cNvGrpSpPr/>
          <p:nvPr/>
        </p:nvGrpSpPr>
        <p:grpSpPr>
          <a:xfrm>
            <a:off x="528650" y="1669556"/>
            <a:ext cx="3510100" cy="2666428"/>
            <a:chOff x="3652850" y="1593356"/>
            <a:chExt cx="3510100" cy="2666428"/>
          </a:xfrm>
        </p:grpSpPr>
        <p:sp>
          <p:nvSpPr>
            <p:cNvPr id="37" name="Google Shape;37;p4"/>
            <p:cNvSpPr txBox="1"/>
            <p:nvPr/>
          </p:nvSpPr>
          <p:spPr>
            <a:xfrm>
              <a:off x="3788250" y="1593356"/>
              <a:ext cx="3374700" cy="720600"/>
            </a:xfrm>
            <a:prstGeom prst="rect">
              <a:avLst/>
            </a:prstGeom>
            <a:noFill/>
            <a:ln>
              <a:noFill/>
            </a:ln>
          </p:spPr>
          <p:txBody>
            <a:bodyPr spcFirstLastPara="1" wrap="square" lIns="0" tIns="60925" rIns="0" bIns="60925" anchor="ctr" anchorCtr="0">
              <a:noAutofit/>
            </a:bodyPr>
            <a:lstStyle/>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Luca Pappalardo</a:t>
              </a:r>
              <a:endParaRPr sz="2500">
                <a:solidFill>
                  <a:srgbClr val="3F3F3F"/>
                </a:solidFill>
                <a:latin typeface="Avenir"/>
                <a:ea typeface="Avenir"/>
                <a:cs typeface="Avenir"/>
                <a:sym typeface="Avenir"/>
              </a:endParaRPr>
            </a:p>
            <a:p>
              <a:pPr marL="0" marR="0" lvl="0" indent="0" algn="l" rtl="0">
                <a:lnSpc>
                  <a:spcPct val="100000"/>
                </a:lnSpc>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@lucpappalard</a:t>
              </a:r>
              <a:endParaRPr sz="1800">
                <a:solidFill>
                  <a:srgbClr val="3F3F3F"/>
                </a:solidFill>
                <a:latin typeface="Avenir"/>
                <a:ea typeface="Avenir"/>
                <a:cs typeface="Avenir"/>
                <a:sym typeface="Avenir"/>
              </a:endParaRPr>
            </a:p>
          </p:txBody>
        </p:sp>
        <p:sp>
          <p:nvSpPr>
            <p:cNvPr id="38" name="Google Shape;38;p4"/>
            <p:cNvSpPr txBox="1"/>
            <p:nvPr/>
          </p:nvSpPr>
          <p:spPr>
            <a:xfrm>
              <a:off x="3652850" y="2645733"/>
              <a:ext cx="3050400" cy="6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Roberto Pellungrini</a:t>
              </a:r>
              <a:endParaRPr sz="2500">
                <a:solidFill>
                  <a:srgbClr val="3F3F3F"/>
                </a:solidFill>
                <a:latin typeface="Avenir"/>
                <a:ea typeface="Avenir"/>
                <a:cs typeface="Avenir"/>
                <a:sym typeface="Avenir"/>
              </a:endParaRPr>
            </a:p>
            <a:p>
              <a:pPr marL="0" lvl="0" indent="0" algn="l" rtl="0">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@pellungrobe</a:t>
              </a:r>
              <a:endParaRPr sz="1800"/>
            </a:p>
          </p:txBody>
        </p:sp>
        <p:sp>
          <p:nvSpPr>
            <p:cNvPr id="39" name="Google Shape;39;p4"/>
            <p:cNvSpPr txBox="1"/>
            <p:nvPr/>
          </p:nvSpPr>
          <p:spPr>
            <a:xfrm>
              <a:off x="3729050" y="3618684"/>
              <a:ext cx="2610300" cy="64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500" dirty="0">
                  <a:solidFill>
                    <a:srgbClr val="3F3F3F"/>
                  </a:solidFill>
                  <a:latin typeface="Avenir"/>
                  <a:ea typeface="Avenir"/>
                  <a:cs typeface="Avenir"/>
                  <a:sym typeface="Avenir"/>
                </a:rPr>
                <a:t>Gianni Barlacchi*</a:t>
              </a:r>
              <a:endParaRPr sz="2400" dirty="0">
                <a:solidFill>
                  <a:srgbClr val="3F3F3F"/>
                </a:solidFill>
                <a:latin typeface="Avenir"/>
                <a:ea typeface="Avenir"/>
                <a:cs typeface="Avenir"/>
                <a:sym typeface="Avenir"/>
              </a:endParaRPr>
            </a:p>
            <a:p>
              <a:pPr marL="0" lvl="0" indent="0" algn="l" rtl="0">
                <a:spcBef>
                  <a:spcPts val="0"/>
                </a:spcBef>
                <a:spcAft>
                  <a:spcPts val="0"/>
                </a:spcAft>
                <a:buNone/>
              </a:pPr>
              <a:r>
                <a:rPr lang="en-US" sz="2400" dirty="0">
                  <a:solidFill>
                    <a:srgbClr val="3F3F3F"/>
                  </a:solidFill>
                  <a:latin typeface="Avenir"/>
                  <a:ea typeface="Avenir"/>
                  <a:cs typeface="Avenir"/>
                  <a:sym typeface="Avenir"/>
                </a:rPr>
                <a:t>      </a:t>
              </a:r>
              <a:r>
                <a:rPr lang="en-US" sz="1800" dirty="0">
                  <a:solidFill>
                    <a:srgbClr val="3F3F3F"/>
                  </a:solidFill>
                  <a:latin typeface="Avenir"/>
                  <a:ea typeface="Avenir"/>
                  <a:cs typeface="Avenir"/>
                  <a:sym typeface="Avenir"/>
                </a:rPr>
                <a:t>@</a:t>
              </a:r>
              <a:r>
                <a:rPr lang="en-US" sz="1800" dirty="0" err="1">
                  <a:solidFill>
                    <a:srgbClr val="3F3F3F"/>
                  </a:solidFill>
                  <a:latin typeface="Avenir"/>
                  <a:ea typeface="Avenir"/>
                  <a:cs typeface="Avenir"/>
                  <a:sym typeface="Avenir"/>
                </a:rPr>
                <a:t>GianniBarlacchi</a:t>
              </a:r>
              <a:endParaRPr lang="en-US" sz="1800" dirty="0">
                <a:solidFill>
                  <a:srgbClr val="3F3F3F"/>
                </a:solidFill>
                <a:latin typeface="Avenir"/>
                <a:ea typeface="Avenir"/>
                <a:cs typeface="Avenir"/>
                <a:sym typeface="Avenir"/>
              </a:endParaRPr>
            </a:p>
            <a:p>
              <a:pPr marL="0" lvl="0" indent="0" algn="l" rtl="0">
                <a:spcBef>
                  <a:spcPts val="0"/>
                </a:spcBef>
                <a:spcAft>
                  <a:spcPts val="0"/>
                </a:spcAft>
                <a:buNone/>
              </a:pPr>
              <a:endParaRPr dirty="0"/>
            </a:p>
          </p:txBody>
        </p:sp>
      </p:grpSp>
      <p:pic>
        <p:nvPicPr>
          <p:cNvPr id="40" name="Google Shape;40;p4"/>
          <p:cNvPicPr preferRelativeResize="0"/>
          <p:nvPr/>
        </p:nvPicPr>
        <p:blipFill>
          <a:blip r:embed="rId4">
            <a:alphaModFix/>
          </a:blip>
          <a:stretch>
            <a:fillRect/>
          </a:stretch>
        </p:blipFill>
        <p:spPr>
          <a:xfrm>
            <a:off x="3641412" y="3820225"/>
            <a:ext cx="709151" cy="601178"/>
          </a:xfrm>
          <a:prstGeom prst="rect">
            <a:avLst/>
          </a:prstGeom>
          <a:noFill/>
          <a:ln>
            <a:noFill/>
          </a:ln>
        </p:spPr>
      </p:pic>
      <p:pic>
        <p:nvPicPr>
          <p:cNvPr id="41" name="Google Shape;41;p4"/>
          <p:cNvPicPr preferRelativeResize="0"/>
          <p:nvPr/>
        </p:nvPicPr>
        <p:blipFill>
          <a:blip r:embed="rId5">
            <a:alphaModFix/>
          </a:blip>
          <a:stretch>
            <a:fillRect/>
          </a:stretch>
        </p:blipFill>
        <p:spPr>
          <a:xfrm>
            <a:off x="3614213" y="2574824"/>
            <a:ext cx="763550" cy="763550"/>
          </a:xfrm>
          <a:prstGeom prst="rect">
            <a:avLst/>
          </a:prstGeom>
          <a:noFill/>
          <a:ln>
            <a:noFill/>
          </a:ln>
        </p:spPr>
      </p:pic>
      <p:pic>
        <p:nvPicPr>
          <p:cNvPr id="42" name="Google Shape;42;p4"/>
          <p:cNvPicPr preferRelativeResize="0"/>
          <p:nvPr/>
        </p:nvPicPr>
        <p:blipFill>
          <a:blip r:embed="rId6">
            <a:alphaModFix/>
          </a:blip>
          <a:stretch>
            <a:fillRect/>
          </a:stretch>
        </p:blipFill>
        <p:spPr>
          <a:xfrm>
            <a:off x="6398450" y="3131752"/>
            <a:ext cx="1285275" cy="1285275"/>
          </a:xfrm>
          <a:prstGeom prst="rect">
            <a:avLst/>
          </a:prstGeom>
          <a:noFill/>
          <a:ln>
            <a:noFill/>
          </a:ln>
        </p:spPr>
      </p:pic>
      <p:pic>
        <p:nvPicPr>
          <p:cNvPr id="43" name="Google Shape;43;p4"/>
          <p:cNvPicPr preferRelativeResize="0"/>
          <p:nvPr/>
        </p:nvPicPr>
        <p:blipFill>
          <a:blip r:embed="rId7">
            <a:alphaModFix/>
          </a:blip>
          <a:stretch>
            <a:fillRect/>
          </a:stretch>
        </p:blipFill>
        <p:spPr>
          <a:xfrm>
            <a:off x="5449688" y="1624875"/>
            <a:ext cx="2921627" cy="1173499"/>
          </a:xfrm>
          <a:prstGeom prst="rect">
            <a:avLst/>
          </a:prstGeom>
          <a:noFill/>
          <a:ln>
            <a:noFill/>
          </a:ln>
        </p:spPr>
      </p:pic>
      <p:sp>
        <p:nvSpPr>
          <p:cNvPr id="2" name="Rettangolo 1">
            <a:extLst>
              <a:ext uri="{FF2B5EF4-FFF2-40B4-BE49-F238E27FC236}">
                <a16:creationId xmlns:a16="http://schemas.microsoft.com/office/drawing/2014/main" xmlns="" id="{14DB1F22-407A-644E-AE1A-25AEC6CA5F3F}"/>
              </a:ext>
            </a:extLst>
          </p:cNvPr>
          <p:cNvSpPr/>
          <p:nvPr/>
        </p:nvSpPr>
        <p:spPr>
          <a:xfrm>
            <a:off x="231158" y="4650898"/>
            <a:ext cx="5188998" cy="276999"/>
          </a:xfrm>
          <a:prstGeom prst="rect">
            <a:avLst/>
          </a:prstGeom>
        </p:spPr>
        <p:txBody>
          <a:bodyPr wrap="square">
            <a:spAutoFit/>
          </a:bodyPr>
          <a:lstStyle/>
          <a:p>
            <a:pPr lvl="0"/>
            <a:r>
              <a:rPr lang="en-US" sz="1200" dirty="0">
                <a:solidFill>
                  <a:srgbClr val="3F3F3F"/>
                </a:solidFill>
                <a:latin typeface="Avenir"/>
                <a:ea typeface="Avenir"/>
                <a:cs typeface="Avenir"/>
                <a:sym typeface="Avenir"/>
              </a:rPr>
              <a:t>*work done while the author was at Fondazione Bruno Kessler</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p12"/>
          <p:cNvPicPr preferRelativeResize="0"/>
          <p:nvPr/>
        </p:nvPicPr>
        <p:blipFill>
          <a:blip r:embed="rId3">
            <a:alphaModFix/>
          </a:blip>
          <a:stretch>
            <a:fillRect/>
          </a:stretch>
        </p:blipFill>
        <p:spPr>
          <a:xfrm>
            <a:off x="1613524" y="400975"/>
            <a:ext cx="5916952" cy="4437726"/>
          </a:xfrm>
          <a:prstGeom prst="rect">
            <a:avLst/>
          </a:prstGeom>
          <a:noFill/>
          <a:ln>
            <a:noFill/>
          </a:ln>
        </p:spPr>
      </p:pic>
      <p:pic>
        <p:nvPicPr>
          <p:cNvPr id="105" name="Google Shape;105;p12"/>
          <p:cNvPicPr preferRelativeResize="0"/>
          <p:nvPr/>
        </p:nvPicPr>
        <p:blipFill>
          <a:blip r:embed="rId4">
            <a:alphaModFix/>
          </a:blip>
          <a:stretch>
            <a:fillRect/>
          </a:stretch>
        </p:blipFill>
        <p:spPr>
          <a:xfrm>
            <a:off x="-1" y="0"/>
            <a:ext cx="1786174" cy="71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9"/>
        <p:cNvGrpSpPr/>
        <p:nvPr/>
      </p:nvGrpSpPr>
      <p:grpSpPr>
        <a:xfrm>
          <a:off x="0" y="0"/>
          <a:ext cx="0" cy="0"/>
          <a:chOff x="0" y="0"/>
          <a:chExt cx="0" cy="0"/>
        </a:xfrm>
      </p:grpSpPr>
      <p:grpSp>
        <p:nvGrpSpPr>
          <p:cNvPr id="110" name="Google Shape;110;p13"/>
          <p:cNvGrpSpPr/>
          <p:nvPr/>
        </p:nvGrpSpPr>
        <p:grpSpPr>
          <a:xfrm>
            <a:off x="271700" y="48550"/>
            <a:ext cx="8176641" cy="5094951"/>
            <a:chOff x="271700" y="48550"/>
            <a:chExt cx="8176641" cy="5094951"/>
          </a:xfrm>
        </p:grpSpPr>
        <p:pic>
          <p:nvPicPr>
            <p:cNvPr id="111" name="Google Shape;111;p13"/>
            <p:cNvPicPr preferRelativeResize="0"/>
            <p:nvPr/>
          </p:nvPicPr>
          <p:blipFill>
            <a:blip r:embed="rId3">
              <a:alphaModFix/>
            </a:blip>
            <a:stretch>
              <a:fillRect/>
            </a:stretch>
          </p:blipFill>
          <p:spPr>
            <a:xfrm>
              <a:off x="681025" y="152402"/>
              <a:ext cx="7767316" cy="4991099"/>
            </a:xfrm>
            <a:prstGeom prst="rect">
              <a:avLst/>
            </a:prstGeom>
            <a:noFill/>
            <a:ln>
              <a:noFill/>
            </a:ln>
          </p:spPr>
        </p:pic>
        <p:sp>
          <p:nvSpPr>
            <p:cNvPr id="112" name="Google Shape;112;p13"/>
            <p:cNvSpPr/>
            <p:nvPr/>
          </p:nvSpPr>
          <p:spPr>
            <a:xfrm>
              <a:off x="271700" y="48550"/>
              <a:ext cx="685800" cy="685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14"/>
          <p:cNvSpPr txBox="1"/>
          <p:nvPr/>
        </p:nvSpPr>
        <p:spPr>
          <a:xfrm>
            <a:off x="4752600" y="1326995"/>
            <a:ext cx="4102200" cy="194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Helvetica Neue"/>
                <a:ea typeface="Helvetica Neue"/>
                <a:cs typeface="Helvetica Neue"/>
                <a:sym typeface="Helvetica Neue"/>
              </a:rPr>
              <a:t>Flows.</a:t>
            </a:r>
            <a:r>
              <a:rPr lang="en-US" sz="1800">
                <a:latin typeface="Helvetica Neue Light"/>
                <a:ea typeface="Helvetica Neue Light"/>
                <a:cs typeface="Helvetica Neue Light"/>
                <a:sym typeface="Helvetica Neue Light"/>
              </a:rPr>
              <a:t> An Origin-Destination matrix </a:t>
            </a:r>
            <a:r>
              <a:rPr lang="en-US" sz="1800" i="1">
                <a:latin typeface="Helvetica Neue Light"/>
                <a:ea typeface="Helvetica Neue Light"/>
                <a:cs typeface="Helvetica Neue Light"/>
                <a:sym typeface="Helvetica Neue Light"/>
              </a:rPr>
              <a:t>T</a:t>
            </a:r>
            <a:r>
              <a:rPr lang="en-US" sz="1800">
                <a:latin typeface="Helvetica Neue Light"/>
                <a:ea typeface="Helvetica Neue Light"/>
                <a:cs typeface="Helvetica Neue Light"/>
                <a:sym typeface="Helvetica Neue Light"/>
              </a:rPr>
              <a:t> is a </a:t>
            </a:r>
            <a:r>
              <a:rPr lang="en-US" sz="1800" i="1">
                <a:latin typeface="Helvetica Neue Light"/>
                <a:ea typeface="Helvetica Neue Light"/>
                <a:cs typeface="Helvetica Neue Light"/>
                <a:sym typeface="Helvetica Neue Light"/>
              </a:rPr>
              <a:t>n</a:t>
            </a:r>
            <a:r>
              <a:rPr lang="en-US" sz="1800">
                <a:latin typeface="Helvetica Neue Light"/>
                <a:ea typeface="Helvetica Neue Light"/>
                <a:cs typeface="Helvetica Neue Light"/>
                <a:sym typeface="Helvetica Neue Light"/>
              </a:rPr>
              <a:t>×</a:t>
            </a:r>
            <a:r>
              <a:rPr lang="en-US" sz="1800" i="1">
                <a:latin typeface="Helvetica Neue Light"/>
                <a:ea typeface="Helvetica Neue Light"/>
                <a:cs typeface="Helvetica Neue Light"/>
                <a:sym typeface="Helvetica Neue Light"/>
              </a:rPr>
              <a:t>m</a:t>
            </a:r>
            <a:r>
              <a:rPr lang="en-US" sz="1800">
                <a:latin typeface="Helvetica Neue Light"/>
                <a:ea typeface="Helvetica Neue Light"/>
                <a:cs typeface="Helvetica Neue Light"/>
                <a:sym typeface="Helvetica Neue Light"/>
              </a:rPr>
              <a:t> matrix where: </a:t>
            </a:r>
            <a:br>
              <a:rPr lang="en-US" sz="1800">
                <a:latin typeface="Helvetica Neue Light"/>
                <a:ea typeface="Helvetica Neue Light"/>
                <a:cs typeface="Helvetica Neue Light"/>
                <a:sym typeface="Helvetica Neue Light"/>
              </a:rPr>
            </a:b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n</a:t>
            </a:r>
            <a:r>
              <a:rPr lang="en-US" sz="1800">
                <a:latin typeface="Helvetica Neue Light"/>
                <a:ea typeface="Helvetica Neue Light"/>
                <a:cs typeface="Helvetica Neue Light"/>
                <a:sym typeface="Helvetica Neue Light"/>
              </a:rPr>
              <a:t> is the number of distinct “origin” locations</a:t>
            </a: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m</a:t>
            </a:r>
            <a:r>
              <a:rPr lang="en-US" sz="1800">
                <a:latin typeface="Helvetica Neue Light"/>
                <a:ea typeface="Helvetica Neue Light"/>
                <a:cs typeface="Helvetica Neue Light"/>
                <a:sym typeface="Helvetica Neue Light"/>
              </a:rPr>
              <a:t> is the number of distinct “destination” locations</a:t>
            </a:r>
            <a:endParaRPr sz="1800">
              <a:latin typeface="Helvetica Neue Light"/>
              <a:ea typeface="Helvetica Neue Light"/>
              <a:cs typeface="Helvetica Neue Light"/>
              <a:sym typeface="Helvetica Neue Light"/>
            </a:endParaRPr>
          </a:p>
          <a:p>
            <a:pPr marL="457200" lvl="0" indent="-342900" algn="l" rtl="0">
              <a:spcBef>
                <a:spcPts val="0"/>
              </a:spcBef>
              <a:spcAft>
                <a:spcPts val="0"/>
              </a:spcAft>
              <a:buSzPts val="1800"/>
              <a:buFont typeface="Helvetica Neue Light"/>
              <a:buChar char="-"/>
            </a:pP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ij</a:t>
            </a:r>
            <a:r>
              <a:rPr lang="en-US" sz="1800">
                <a:latin typeface="Helvetica Neue Light"/>
                <a:ea typeface="Helvetica Neue Light"/>
                <a:cs typeface="Helvetica Neue Light"/>
                <a:sym typeface="Helvetica Neue Light"/>
              </a:rPr>
              <a:t> is the number of objects traveling from </a:t>
            </a:r>
            <a:r>
              <a:rPr lang="en-US" sz="1800" i="1">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to </a:t>
            </a:r>
            <a:r>
              <a:rPr lang="en-US" sz="1800" i="1">
                <a:latin typeface="Helvetica Neue Light"/>
                <a:ea typeface="Helvetica Neue Light"/>
                <a:cs typeface="Helvetica Neue Light"/>
                <a:sym typeface="Helvetica Neue Light"/>
              </a:rPr>
              <a:t>j</a:t>
            </a:r>
            <a:r>
              <a:rPr lang="en-US"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p:txBody>
      </p:sp>
      <p:pic>
        <p:nvPicPr>
          <p:cNvPr id="118" name="Google Shape;118;p14"/>
          <p:cNvPicPr preferRelativeResize="0"/>
          <p:nvPr/>
        </p:nvPicPr>
        <p:blipFill rotWithShape="1">
          <a:blip r:embed="rId3">
            <a:alphaModFix/>
          </a:blip>
          <a:srcRect l="70450" b="47212"/>
          <a:stretch/>
        </p:blipFill>
        <p:spPr>
          <a:xfrm>
            <a:off x="452700" y="458725"/>
            <a:ext cx="3843325" cy="4038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15"/>
          <p:cNvPicPr preferRelativeResize="0"/>
          <p:nvPr/>
        </p:nvPicPr>
        <p:blipFill>
          <a:blip r:embed="rId3">
            <a:alphaModFix/>
          </a:blip>
          <a:stretch>
            <a:fillRect/>
          </a:stretch>
        </p:blipFill>
        <p:spPr>
          <a:xfrm>
            <a:off x="545750" y="1048803"/>
            <a:ext cx="3641550" cy="3000250"/>
          </a:xfrm>
          <a:prstGeom prst="rect">
            <a:avLst/>
          </a:prstGeom>
          <a:noFill/>
          <a:ln>
            <a:noFill/>
          </a:ln>
        </p:spPr>
      </p:pic>
      <p:pic>
        <p:nvPicPr>
          <p:cNvPr id="124" name="Google Shape;124;p15"/>
          <p:cNvPicPr preferRelativeResize="0"/>
          <p:nvPr/>
        </p:nvPicPr>
        <p:blipFill>
          <a:blip r:embed="rId4">
            <a:alphaModFix/>
          </a:blip>
          <a:stretch>
            <a:fillRect/>
          </a:stretch>
        </p:blipFill>
        <p:spPr>
          <a:xfrm>
            <a:off x="4754576" y="1778448"/>
            <a:ext cx="4237025" cy="1625918"/>
          </a:xfrm>
          <a:prstGeom prst="rect">
            <a:avLst/>
          </a:prstGeom>
          <a:noFill/>
          <a:ln>
            <a:noFill/>
          </a:ln>
        </p:spPr>
      </p:pic>
      <p:pic>
        <p:nvPicPr>
          <p:cNvPr id="125" name="Google Shape;125;p15"/>
          <p:cNvPicPr preferRelativeResize="0"/>
          <p:nvPr/>
        </p:nvPicPr>
        <p:blipFill>
          <a:blip r:embed="rId5">
            <a:alphaModFix/>
          </a:blip>
          <a:stretch>
            <a:fillRect/>
          </a:stretch>
        </p:blipFill>
        <p:spPr>
          <a:xfrm>
            <a:off x="-1" y="0"/>
            <a:ext cx="1786174" cy="717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5"/>
          <p:cNvPicPr preferRelativeResize="0"/>
          <p:nvPr/>
        </p:nvPicPr>
        <p:blipFill>
          <a:blip r:embed="rId3">
            <a:alphaModFix/>
          </a:blip>
          <a:stretch>
            <a:fillRect/>
          </a:stretch>
        </p:blipFill>
        <p:spPr>
          <a:xfrm>
            <a:off x="4957225" y="2774531"/>
            <a:ext cx="3547650" cy="2217281"/>
          </a:xfrm>
          <a:prstGeom prst="rect">
            <a:avLst/>
          </a:prstGeom>
          <a:noFill/>
          <a:ln>
            <a:noFill/>
          </a:ln>
        </p:spPr>
      </p:pic>
      <p:pic>
        <p:nvPicPr>
          <p:cNvPr id="49" name="Google Shape;49;p5" descr="In response to 2013 China H7N9 outbreak, STEM team built an avian influenza model to estimate how the risk of disease diffusion might increase if human to human transmission were to occur in China. This video shows the possible disease propagation on the map of China seeded in Shanghai, China. The model includes air travel. By tuning the disease parameters, one can study sensitivity of spatial and temporal disease diffusion and therefore plan for corresponding epidemic response strategies." title="Stochastic H7N9 Avian Influenza Simulation - if Human to Human transmission is possible">
            <a:hlinkClick r:id="rId4"/>
          </p:cNvPr>
          <p:cNvPicPr preferRelativeResize="0"/>
          <p:nvPr/>
        </p:nvPicPr>
        <p:blipFill>
          <a:blip r:embed="rId5">
            <a:alphaModFix/>
          </a:blip>
          <a:stretch>
            <a:fillRect/>
          </a:stretch>
        </p:blipFill>
        <p:spPr>
          <a:xfrm>
            <a:off x="495174" y="68774"/>
            <a:ext cx="3547650" cy="2660760"/>
          </a:xfrm>
          <a:prstGeom prst="rect">
            <a:avLst/>
          </a:prstGeom>
          <a:noFill/>
          <a:ln>
            <a:noFill/>
          </a:ln>
        </p:spPr>
      </p:pic>
      <p:pic>
        <p:nvPicPr>
          <p:cNvPr id="50" name="Google Shape;50;p5" descr="Observe London through invisible car trajectories, everyday sensors of human mobility. This is the reality of the morphology of a city that awakens and begins its daily journey, observed through our lens.&#10;In this video there are over 295K trajectories pertaining to 25K private vehicles and 37.9M data points.&#10;&#10;La città di Londra osservata attraverso le traiettorie delle auto, sensori della mobilità umana. Una vera e propria lente di osservazione che ci restituisce la morfologia di una città che si risveglia e inizia il suo percorso quotidiano.&#10;A supporto di questo video ci sono oltre 295K traiettorie relative a 25K veicoli privati e 37.9 M data points&#10;&#10;&#10;---- Our Channels ----&#10;Website: http://www.octotelematics.com&#10;Facebook: https://www.facebook.com/octotelematics &#10;Facebook ITA: https://www.facebook.com/octotelemati...&#10;LinkedIn: https://www.linkedin.com/company/361584&#10;Twitter: https://twitter.com/OctoTelematics" title="London floating car data">
            <a:hlinkClick r:id="rId6"/>
          </p:cNvPr>
          <p:cNvPicPr preferRelativeResize="0"/>
          <p:nvPr/>
        </p:nvPicPr>
        <p:blipFill>
          <a:blip r:embed="rId7">
            <a:alphaModFix/>
          </a:blip>
          <a:stretch>
            <a:fillRect/>
          </a:stretch>
        </p:blipFill>
        <p:spPr>
          <a:xfrm>
            <a:off x="4957225" y="68775"/>
            <a:ext cx="3547650" cy="2660750"/>
          </a:xfrm>
          <a:prstGeom prst="rect">
            <a:avLst/>
          </a:prstGeom>
          <a:noFill/>
          <a:ln>
            <a:noFill/>
          </a:ln>
        </p:spPr>
      </p:pic>
      <p:pic>
        <p:nvPicPr>
          <p:cNvPr id="51" name="Google Shape;51;p5" descr="GeoLife GPS Trajectories for a whole year (2009) displayed over a 24 hour period using QGIS Time Manager and PostGIS. Based on approach of Anita Graser https://anitagraser.com/2015/05/08/tr....&#10;&#10;© OpenStreetMap contributors&#10;&#10;Literature&#10;[1] Yu Zheng, Lizhu Zhang, Xing Xie, Wei-Ying Ma. Mining interesting locations and travel sequences from GPS trajectories. In Proceedings of International conference on World Wild Web (WWW 2009), Madrid Spain. ACM Press: 791-800.&#10;[2] Yu Zheng, Quannan Li, Yukun Chen, Xing Xie, Wei-Ying Ma. Understanding Mobility Based on GPS Data. In Proceedings of ACM conference on Ubiquitous Computing (UbiComp 2008), Seoul, Korea. ACM Press: 312-321.&#10;[3] Yu Zheng, Xing Xie, Wei-Ying Ma, GeoLife: A Collaborative Social Networking Service among User, location and trajectory. Invited paper, in IEEE Data Engineering Bulletin. 33, 2, 2010, pp. 32-40." title="A Year in Beijing: GeoLife GPS Trajectories">
            <a:hlinkClick r:id="rId8"/>
          </p:cNvPr>
          <p:cNvPicPr preferRelativeResize="0"/>
          <p:nvPr/>
        </p:nvPicPr>
        <p:blipFill>
          <a:blip r:embed="rId9">
            <a:alphaModFix/>
          </a:blip>
          <a:stretch>
            <a:fillRect/>
          </a:stretch>
        </p:blipFill>
        <p:spPr>
          <a:xfrm>
            <a:off x="790806" y="2774525"/>
            <a:ext cx="2956385" cy="2217275"/>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6"/>
          <p:cNvSpPr txBox="1">
            <a:spLocks noGrp="1"/>
          </p:cNvSpPr>
          <p:nvPr>
            <p:ph type="title"/>
          </p:nvPr>
        </p:nvSpPr>
        <p:spPr>
          <a:xfrm>
            <a:off x="457200" y="1486950"/>
            <a:ext cx="8229600" cy="216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000" i="1" dirty="0">
                <a:solidFill>
                  <a:srgbClr val="222222"/>
                </a:solidFill>
                <a:highlight>
                  <a:srgbClr val="FFFFFF"/>
                </a:highlight>
                <a:latin typeface="Helvetica Neue Light"/>
                <a:ea typeface="Helvetica Neue Light"/>
                <a:cs typeface="Helvetica Neue Light"/>
                <a:sym typeface="Helvetica Neue Light"/>
              </a:rPr>
              <a:t>Human mobility</a:t>
            </a:r>
            <a:r>
              <a:rPr lang="en-US" sz="3000" dirty="0">
                <a:solidFill>
                  <a:srgbClr val="222222"/>
                </a:solidFill>
                <a:highlight>
                  <a:srgbClr val="FFFFFF"/>
                </a:highlight>
                <a:latin typeface="Helvetica Neue Light"/>
                <a:ea typeface="Helvetica Neue Light"/>
                <a:cs typeface="Helvetica Neue Light"/>
                <a:sym typeface="Helvetica Neue Light"/>
              </a:rPr>
              <a:t> is the study that describes how humans move within a network or system. </a:t>
            </a:r>
            <a:endParaRPr sz="3000" dirty="0">
              <a:latin typeface="Helvetica Neue Light"/>
              <a:ea typeface="Helvetica Neue Light"/>
              <a:cs typeface="Helvetica Neue Light"/>
              <a:sym typeface="Helvetica Neue Light"/>
            </a:endParaRPr>
          </a:p>
        </p:txBody>
      </p:sp>
      <p:pic>
        <p:nvPicPr>
          <p:cNvPr id="58" name="Google Shape;58;p6"/>
          <p:cNvPicPr preferRelativeResize="0"/>
          <p:nvPr/>
        </p:nvPicPr>
        <p:blipFill>
          <a:blip r:embed="rId3">
            <a:alphaModFix/>
          </a:blip>
          <a:stretch>
            <a:fillRect/>
          </a:stretch>
        </p:blipFill>
        <p:spPr>
          <a:xfrm>
            <a:off x="7950200" y="2762250"/>
            <a:ext cx="889225" cy="889225"/>
          </a:xfrm>
          <a:prstGeom prst="rect">
            <a:avLst/>
          </a:prstGeom>
          <a:noFill/>
          <a:ln>
            <a:noFill/>
          </a:ln>
        </p:spPr>
      </p:pic>
      <p:pic>
        <p:nvPicPr>
          <p:cNvPr id="59" name="Google Shape;59;p6"/>
          <p:cNvPicPr preferRelativeResize="0"/>
          <p:nvPr/>
        </p:nvPicPr>
        <p:blipFill>
          <a:blip r:embed="rId3">
            <a:alphaModFix/>
          </a:blip>
          <a:stretch>
            <a:fillRect/>
          </a:stretch>
        </p:blipFill>
        <p:spPr>
          <a:xfrm rot="10800000">
            <a:off x="165100" y="1365250"/>
            <a:ext cx="889225" cy="889225"/>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7"/>
          <p:cNvSpPr txBox="1"/>
          <p:nvPr/>
        </p:nvSpPr>
        <p:spPr>
          <a:xfrm>
            <a:off x="304800" y="1283102"/>
            <a:ext cx="8686800" cy="25773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2800">
                <a:latin typeface="Helvetica Neue Light"/>
                <a:ea typeface="Helvetica Neue Light"/>
                <a:cs typeface="Helvetica Neue Light"/>
                <a:sym typeface="Helvetica Neue Light"/>
              </a:rPr>
              <a:t>Dealing with </a:t>
            </a:r>
            <a:r>
              <a:rPr lang="en-US" sz="2800" b="1">
                <a:latin typeface="Helvetica Neue"/>
                <a:ea typeface="Helvetica Neue"/>
                <a:cs typeface="Helvetica Neue"/>
                <a:sym typeface="Helvetica Neue"/>
              </a:rPr>
              <a:t>m</a:t>
            </a:r>
            <a:r>
              <a:rPr lang="en-US" sz="2800" b="1" i="0" u="none" strike="noStrike" cap="none">
                <a:solidFill>
                  <a:srgbClr val="000000"/>
                </a:solidFill>
                <a:latin typeface="Helvetica Neue"/>
                <a:ea typeface="Helvetica Neue"/>
                <a:cs typeface="Helvetica Neue"/>
                <a:sym typeface="Helvetica Neue"/>
              </a:rPr>
              <a:t>obility data</a:t>
            </a:r>
            <a:br>
              <a:rPr lang="en-US" sz="2800" b="1" i="0" u="none" strike="noStrike" cap="none">
                <a:solidFill>
                  <a:srgbClr val="000000"/>
                </a:solidFill>
                <a:latin typeface="Helvetica Neue"/>
                <a:ea typeface="Helvetica Neue"/>
                <a:cs typeface="Helvetica Neue"/>
                <a:sym typeface="Helvetica Neue"/>
              </a:rPr>
            </a:br>
            <a:r>
              <a:rPr lang="en-US" sz="2400" i="0" u="none" strike="noStrike" cap="none">
                <a:solidFill>
                  <a:srgbClr val="434343"/>
                </a:solidFill>
                <a:latin typeface="Helvetica Neue Light"/>
                <a:ea typeface="Helvetica Neue Light"/>
                <a:cs typeface="Helvetica Neue Light"/>
                <a:sym typeface="Helvetica Neue Light"/>
              </a:rPr>
              <a:t>loading</a:t>
            </a:r>
            <a:r>
              <a:rPr lang="en-US" sz="2400">
                <a:solidFill>
                  <a:srgbClr val="434343"/>
                </a:solidFill>
                <a:latin typeface="Helvetica Neue Light"/>
                <a:ea typeface="Helvetica Neue Light"/>
                <a:cs typeface="Helvetica Neue Light"/>
                <a:sym typeface="Helvetica Neue Light"/>
              </a:rPr>
              <a:t>, cleaning and preprocessing </a:t>
            </a:r>
            <a:endParaRPr sz="2400" i="0" u="none" strike="noStrike" cap="none">
              <a:solidFill>
                <a:srgbClr val="434343"/>
              </a:solidFill>
              <a:latin typeface="Helvetica Neue Light"/>
              <a:ea typeface="Helvetica Neue Light"/>
              <a:cs typeface="Helvetica Neue Light"/>
              <a:sym typeface="Helvetica Neue Light"/>
            </a:endParaRPr>
          </a:p>
          <a:p>
            <a:pPr marL="0" marR="0" lvl="0" indent="0" algn="ctr" rtl="0">
              <a:lnSpc>
                <a:spcPct val="100000"/>
              </a:lnSpc>
              <a:spcBef>
                <a:spcPts val="0"/>
              </a:spcBef>
              <a:spcAft>
                <a:spcPts val="0"/>
              </a:spcAft>
              <a:buNone/>
            </a:pPr>
            <a:endParaRPr sz="2800">
              <a:latin typeface="Helvetica Neue Light"/>
              <a:ea typeface="Helvetica Neue Light"/>
              <a:cs typeface="Helvetica Neue Light"/>
              <a:sym typeface="Helvetica Neue Light"/>
            </a:endParaRPr>
          </a:p>
          <a:p>
            <a:pPr marL="0" marR="0" lvl="0" indent="0" algn="ctr" rtl="0">
              <a:lnSpc>
                <a:spcPct val="100000"/>
              </a:lnSpc>
              <a:spcBef>
                <a:spcPts val="0"/>
              </a:spcBef>
              <a:spcAft>
                <a:spcPts val="0"/>
              </a:spcAft>
              <a:buNone/>
            </a:pPr>
            <a:r>
              <a:rPr lang="en-US" sz="2800" b="1">
                <a:latin typeface="Helvetica Neue"/>
                <a:ea typeface="Helvetica Neue"/>
                <a:cs typeface="Helvetica Neue"/>
                <a:sym typeface="Helvetica Neue"/>
              </a:rPr>
              <a:t>Measuring</a:t>
            </a:r>
            <a:r>
              <a:rPr lang="en-US" sz="2800">
                <a:latin typeface="Helvetica Neue Light"/>
                <a:ea typeface="Helvetica Neue Light"/>
                <a:cs typeface="Helvetica Neue Light"/>
                <a:sym typeface="Helvetica Neue Light"/>
              </a:rPr>
              <a:t> mobility quantities</a:t>
            </a:r>
            <a:br>
              <a:rPr lang="en-US" sz="2800">
                <a:latin typeface="Helvetica Neue Light"/>
                <a:ea typeface="Helvetica Neue Light"/>
                <a:cs typeface="Helvetica Neue Light"/>
                <a:sym typeface="Helvetica Neue Light"/>
              </a:rPr>
            </a:br>
            <a:r>
              <a:rPr lang="en-US" sz="2400">
                <a:solidFill>
                  <a:srgbClr val="434343"/>
                </a:solidFill>
                <a:latin typeface="Helvetica Neue Light"/>
                <a:ea typeface="Helvetica Neue Light"/>
                <a:cs typeface="Helvetica Neue Light"/>
                <a:sym typeface="Helvetica Neue Light"/>
              </a:rPr>
              <a:t>distances, predictability, mobility habits</a:t>
            </a:r>
            <a:endParaRPr sz="2400" b="0" i="0" u="none" strike="noStrike" cap="none">
              <a:solidFill>
                <a:srgbClr val="000000"/>
              </a:solidFill>
              <a:latin typeface="Avenir"/>
              <a:ea typeface="Avenir"/>
              <a:cs typeface="Avenir"/>
              <a:sym typeface="Avenir"/>
            </a:endParaRPr>
          </a:p>
        </p:txBody>
      </p:sp>
      <p:sp>
        <p:nvSpPr>
          <p:cNvPr id="65" name="Google Shape;65;p7"/>
          <p:cNvSpPr txBox="1"/>
          <p:nvPr/>
        </p:nvSpPr>
        <p:spPr>
          <a:xfrm>
            <a:off x="0" y="183075"/>
            <a:ext cx="9144000" cy="645600"/>
          </a:xfrm>
          <a:prstGeom prst="rect">
            <a:avLst/>
          </a:prstGeom>
          <a:noFill/>
          <a:ln>
            <a:noFill/>
          </a:ln>
        </p:spPr>
        <p:txBody>
          <a:bodyPr spcFirstLastPara="1" wrap="square" lIns="0" tIns="60925" rIns="0" bIns="60925" anchor="ctr" anchorCtr="0">
            <a:noAutofit/>
          </a:bodyPr>
          <a:lstStyle/>
          <a:p>
            <a:pPr marL="0" marR="0" lvl="0" indent="0" algn="ctr" rtl="0">
              <a:lnSpc>
                <a:spcPct val="100000"/>
              </a:lnSpc>
              <a:spcBef>
                <a:spcPts val="0"/>
              </a:spcBef>
              <a:spcAft>
                <a:spcPts val="0"/>
              </a:spcAft>
              <a:buClr>
                <a:srgbClr val="3F3F3F"/>
              </a:buClr>
              <a:buFont typeface="Calibri"/>
              <a:buNone/>
            </a:pPr>
            <a:r>
              <a:rPr lang="en-US" sz="3600">
                <a:latin typeface="Helvetica Neue Light"/>
                <a:ea typeface="Helvetica Neue Light"/>
                <a:cs typeface="Helvetica Neue Light"/>
                <a:sym typeface="Helvetica Neue Light"/>
              </a:rPr>
              <a:t>What you will learn today</a:t>
            </a:r>
            <a:endParaRPr sz="3600" i="0" u="none" strike="noStrike" cap="none">
              <a:latin typeface="Helvetica Neue Light"/>
              <a:ea typeface="Helvetica Neue Light"/>
              <a:cs typeface="Helvetica Neue Light"/>
              <a:sym typeface="Helvetica Neue Light"/>
            </a:endParaRPr>
          </a:p>
        </p:txBody>
      </p:sp>
      <p:pic>
        <p:nvPicPr>
          <p:cNvPr id="66" name="Google Shape;66;p7"/>
          <p:cNvPicPr preferRelativeResize="0"/>
          <p:nvPr/>
        </p:nvPicPr>
        <p:blipFill>
          <a:blip r:embed="rId3">
            <a:alphaModFix/>
          </a:blip>
          <a:stretch>
            <a:fillRect/>
          </a:stretch>
        </p:blipFill>
        <p:spPr>
          <a:xfrm>
            <a:off x="3223774" y="3860400"/>
            <a:ext cx="2848851" cy="1144274"/>
          </a:xfrm>
          <a:prstGeom prst="rect">
            <a:avLst/>
          </a:prstGeom>
          <a:noFill/>
          <a:ln>
            <a:noFill/>
          </a:ln>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457200" y="272819"/>
            <a:ext cx="8229600" cy="533400"/>
          </a:xfrm>
        </p:spPr>
        <p:txBody>
          <a:bodyPr/>
          <a:lstStyle/>
          <a:p>
            <a:r>
              <a:rPr lang="it-IT" sz="4000" dirty="0" err="1" smtClean="0">
                <a:latin typeface="Helvetica Neue Light"/>
                <a:cs typeface="Helvetica Neue Light"/>
              </a:rPr>
              <a:t>Outline</a:t>
            </a:r>
            <a:r>
              <a:rPr lang="it-IT" sz="4000" dirty="0" smtClean="0">
                <a:latin typeface="Helvetica Neue Light"/>
                <a:cs typeface="Helvetica Neue Light"/>
              </a:rPr>
              <a:t> of the workshop</a:t>
            </a:r>
            <a:endParaRPr lang="it-IT" sz="4000" dirty="0">
              <a:latin typeface="Helvetica Neue Light"/>
              <a:cs typeface="Helvetica Neue Light"/>
            </a:endParaRPr>
          </a:p>
        </p:txBody>
      </p:sp>
      <p:sp>
        <p:nvSpPr>
          <p:cNvPr id="3" name="Segnaposto testo 2"/>
          <p:cNvSpPr>
            <a:spLocks noGrp="1"/>
          </p:cNvSpPr>
          <p:nvPr>
            <p:ph type="body" idx="1"/>
          </p:nvPr>
        </p:nvSpPr>
        <p:spPr>
          <a:xfrm>
            <a:off x="457200" y="1053103"/>
            <a:ext cx="8229600" cy="3394500"/>
          </a:xfrm>
        </p:spPr>
        <p:txBody>
          <a:bodyPr/>
          <a:lstStyle/>
          <a:p>
            <a:pPr marL="514350" indent="-285750">
              <a:buFontTx/>
              <a:buChar char="-"/>
            </a:pPr>
            <a:r>
              <a:rPr lang="it-IT" sz="2800" b="1" dirty="0" smtClean="0">
                <a:latin typeface="Helvetica Neue "/>
                <a:cs typeface="Helvetica Neue "/>
              </a:rPr>
              <a:t>Digital </a:t>
            </a:r>
            <a:r>
              <a:rPr lang="it-IT" sz="2800" b="1" dirty="0" err="1" smtClean="0">
                <a:latin typeface="Helvetica Neue "/>
                <a:cs typeface="Helvetica Neue "/>
              </a:rPr>
              <a:t>breadcrumbs</a:t>
            </a:r>
            <a:r>
              <a:rPr lang="it-IT" sz="2800" dirty="0" smtClean="0">
                <a:latin typeface="Helvetica Neue Light"/>
                <a:cs typeface="Helvetica Neue Light"/>
              </a:rPr>
              <a:t>: </a:t>
            </a:r>
            <a:r>
              <a:rPr lang="it-IT" sz="2800" dirty="0" err="1" smtClean="0">
                <a:latin typeface="Helvetica Neue Light"/>
                <a:cs typeface="Helvetica Neue Light"/>
              </a:rPr>
              <a:t>practical</a:t>
            </a:r>
            <a:r>
              <a:rPr lang="it-IT" sz="2800" dirty="0" smtClean="0">
                <a:latin typeface="Helvetica Neue Light"/>
                <a:cs typeface="Helvetica Neue Light"/>
              </a:rPr>
              <a:t> </a:t>
            </a:r>
            <a:r>
              <a:rPr lang="it-IT" sz="2800" dirty="0" err="1" smtClean="0">
                <a:latin typeface="Helvetica Neue Light"/>
                <a:cs typeface="Helvetica Neue Light"/>
              </a:rPr>
              <a:t>perspective</a:t>
            </a:r>
            <a:r>
              <a:rPr lang="it-IT" sz="2800" dirty="0" smtClean="0">
                <a:latin typeface="Helvetica Neue Light"/>
                <a:cs typeface="Helvetica Neue Light"/>
              </a:rPr>
              <a:t> on the </a:t>
            </a:r>
            <a:r>
              <a:rPr lang="it-IT" sz="2800" dirty="0" err="1" smtClean="0">
                <a:latin typeface="Helvetica Neue Light"/>
                <a:cs typeface="Helvetica Neue Light"/>
              </a:rPr>
              <a:t>mobility</a:t>
            </a:r>
            <a:r>
              <a:rPr lang="it-IT" sz="2800" dirty="0" smtClean="0">
                <a:latin typeface="Helvetica Neue Light"/>
                <a:cs typeface="Helvetica Neue Light"/>
              </a:rPr>
              <a:t> data </a:t>
            </a:r>
            <a:r>
              <a:rPr lang="it-IT" sz="2800" dirty="0" err="1" smtClean="0">
                <a:latin typeface="Helvetica Neue Light"/>
                <a:cs typeface="Helvetica Neue Light"/>
              </a:rPr>
              <a:t>landscape</a:t>
            </a:r>
            <a:r>
              <a:rPr lang="it-IT" sz="2800" dirty="0" smtClean="0">
                <a:latin typeface="Helvetica Neue Light"/>
                <a:cs typeface="Helvetica Neue Light"/>
              </a:rPr>
              <a:t/>
            </a:r>
            <a:br>
              <a:rPr lang="it-IT" sz="2800" dirty="0" smtClean="0">
                <a:latin typeface="Helvetica Neue Light"/>
                <a:cs typeface="Helvetica Neue Light"/>
              </a:rPr>
            </a:br>
            <a:endParaRPr lang="it-IT" sz="1200" dirty="0" smtClean="0">
              <a:latin typeface="Helvetica Neue Light"/>
              <a:cs typeface="Helvetica Neue Light"/>
            </a:endParaRPr>
          </a:p>
          <a:p>
            <a:pPr marL="514350" indent="-285750">
              <a:buFontTx/>
              <a:buChar char="-"/>
            </a:pPr>
            <a:r>
              <a:rPr lang="it-IT" sz="2800" b="1" dirty="0" err="1" smtClean="0">
                <a:latin typeface="Helvetica Neue "/>
                <a:cs typeface="Helvetica Neue "/>
              </a:rPr>
              <a:t>Hows</a:t>
            </a:r>
            <a:r>
              <a:rPr lang="it-IT" sz="2800" b="1" dirty="0" smtClean="0">
                <a:latin typeface="Helvetica Neue "/>
                <a:cs typeface="Helvetica Neue "/>
              </a:rPr>
              <a:t> and </a:t>
            </a:r>
            <a:r>
              <a:rPr lang="it-IT" sz="2800" b="1" dirty="0" err="1" smtClean="0">
                <a:latin typeface="Helvetica Neue "/>
                <a:cs typeface="Helvetica Neue "/>
              </a:rPr>
              <a:t>whys</a:t>
            </a:r>
            <a:r>
              <a:rPr lang="it-IT" sz="2800" dirty="0" smtClean="0">
                <a:latin typeface="Helvetica Neue Light"/>
                <a:cs typeface="Helvetica Neue Light"/>
              </a:rPr>
              <a:t>: </a:t>
            </a:r>
            <a:r>
              <a:rPr lang="it-IT" sz="2800" dirty="0" err="1">
                <a:latin typeface="Helvetica Neue Light"/>
                <a:cs typeface="Helvetica Neue Light"/>
              </a:rPr>
              <a:t>e</a:t>
            </a:r>
            <a:r>
              <a:rPr lang="it-IT" sz="2800" dirty="0" err="1" smtClean="0">
                <a:latin typeface="Helvetica Neue Light"/>
                <a:cs typeface="Helvetica Neue Light"/>
              </a:rPr>
              <a:t>xamples</a:t>
            </a:r>
            <a:r>
              <a:rPr lang="it-IT" sz="2800" dirty="0" smtClean="0">
                <a:latin typeface="Helvetica Neue Light"/>
                <a:cs typeface="Helvetica Neue Light"/>
              </a:rPr>
              <a:t> of </a:t>
            </a:r>
            <a:r>
              <a:rPr lang="it-IT" sz="2800" dirty="0" err="1" smtClean="0">
                <a:latin typeface="Helvetica Neue Light"/>
                <a:cs typeface="Helvetica Neue Light"/>
              </a:rPr>
              <a:t>trajectories</a:t>
            </a:r>
            <a:r>
              <a:rPr lang="it-IT" sz="2800" dirty="0">
                <a:latin typeface="Helvetica Neue Light"/>
                <a:cs typeface="Helvetica Neue Light"/>
              </a:rPr>
              <a:t> </a:t>
            </a:r>
            <a:r>
              <a:rPr lang="it-IT" sz="2800" dirty="0" smtClean="0">
                <a:latin typeface="Helvetica Neue Light"/>
                <a:cs typeface="Helvetica Neue Light"/>
              </a:rPr>
              <a:t>processing on </a:t>
            </a:r>
            <a:r>
              <a:rPr lang="it-IT" sz="2800" dirty="0" err="1" smtClean="0">
                <a:latin typeface="Helvetica Neue Light"/>
                <a:cs typeface="Helvetica Neue Light"/>
              </a:rPr>
              <a:t>real</a:t>
            </a:r>
            <a:r>
              <a:rPr lang="it-IT" sz="2800" dirty="0" smtClean="0">
                <a:latin typeface="Helvetica Neue Light"/>
                <a:cs typeface="Helvetica Neue Light"/>
              </a:rPr>
              <a:t> data</a:t>
            </a:r>
          </a:p>
          <a:p>
            <a:pPr marL="514350" indent="-285750">
              <a:buFontTx/>
              <a:buChar char="-"/>
            </a:pPr>
            <a:endParaRPr lang="it-IT" sz="1200" dirty="0" smtClean="0">
              <a:latin typeface="Helvetica Neue Light"/>
              <a:cs typeface="Helvetica Neue Light"/>
            </a:endParaRPr>
          </a:p>
          <a:p>
            <a:pPr marL="514350" indent="-285750">
              <a:buFontTx/>
              <a:buChar char="-"/>
            </a:pPr>
            <a:r>
              <a:rPr lang="it-IT" sz="2800" b="1" dirty="0" smtClean="0">
                <a:latin typeface="Helvetica Neue "/>
                <a:cs typeface="Helvetica Neue "/>
              </a:rPr>
              <a:t>Under the </a:t>
            </a:r>
            <a:r>
              <a:rPr lang="it-IT" sz="2800" b="1" dirty="0" err="1" smtClean="0">
                <a:latin typeface="Helvetica Neue "/>
                <a:cs typeface="Helvetica Neue "/>
              </a:rPr>
              <a:t>microscope</a:t>
            </a:r>
            <a:r>
              <a:rPr lang="it-IT" sz="2800" dirty="0" smtClean="0">
                <a:latin typeface="Helvetica Neue Light"/>
                <a:cs typeface="Helvetica Neue Light"/>
              </a:rPr>
              <a:t>: </a:t>
            </a:r>
            <a:r>
              <a:rPr lang="it-IT" sz="2800" dirty="0" err="1">
                <a:latin typeface="Helvetica Neue Light"/>
                <a:cs typeface="Helvetica Neue Light"/>
              </a:rPr>
              <a:t>m</a:t>
            </a:r>
            <a:r>
              <a:rPr lang="it-IT" sz="2800" dirty="0" err="1" smtClean="0">
                <a:latin typeface="Helvetica Neue Light"/>
                <a:cs typeface="Helvetica Neue Light"/>
              </a:rPr>
              <a:t>easuring</a:t>
            </a:r>
            <a:r>
              <a:rPr lang="it-IT" sz="2800" dirty="0" smtClean="0">
                <a:latin typeface="Helvetica Neue Light"/>
                <a:cs typeface="Helvetica Neue Light"/>
              </a:rPr>
              <a:t> </a:t>
            </a:r>
            <a:r>
              <a:rPr lang="it-IT" sz="2800" dirty="0" err="1" smtClean="0">
                <a:latin typeface="Helvetica Neue Light"/>
                <a:cs typeface="Helvetica Neue Light"/>
              </a:rPr>
              <a:t>patterns</a:t>
            </a:r>
            <a:r>
              <a:rPr lang="it-IT" sz="2800" dirty="0" smtClean="0">
                <a:latin typeface="Helvetica Neue Light"/>
                <a:cs typeface="Helvetica Neue Light"/>
              </a:rPr>
              <a:t/>
            </a:r>
            <a:br>
              <a:rPr lang="it-IT" sz="2800" dirty="0" smtClean="0">
                <a:latin typeface="Helvetica Neue Light"/>
                <a:cs typeface="Helvetica Neue Light"/>
              </a:rPr>
            </a:br>
            <a:endParaRPr lang="it-IT" sz="1200" dirty="0" smtClean="0">
              <a:latin typeface="Helvetica Neue Light"/>
              <a:cs typeface="Helvetica Neue Light"/>
            </a:endParaRPr>
          </a:p>
          <a:p>
            <a:pPr marL="514350" indent="-285750">
              <a:buFontTx/>
              <a:buChar char="-"/>
            </a:pPr>
            <a:r>
              <a:rPr lang="it-IT" sz="2800" b="1" dirty="0" smtClean="0">
                <a:latin typeface="Helvetica Neue "/>
                <a:cs typeface="Helvetica Neue "/>
              </a:rPr>
              <a:t>A data </a:t>
            </a:r>
            <a:r>
              <a:rPr lang="it-IT" sz="2800" b="1" dirty="0" err="1" smtClean="0">
                <a:latin typeface="Helvetica Neue "/>
                <a:cs typeface="Helvetica Neue "/>
              </a:rPr>
              <a:t>provider’s</a:t>
            </a:r>
            <a:r>
              <a:rPr lang="it-IT" sz="2800" b="1" dirty="0" smtClean="0">
                <a:latin typeface="Helvetica Neue "/>
                <a:cs typeface="Helvetica Neue "/>
              </a:rPr>
              <a:t> </a:t>
            </a:r>
            <a:r>
              <a:rPr lang="it-IT" sz="2800" b="1" dirty="0" err="1" smtClean="0">
                <a:latin typeface="Helvetica Neue "/>
                <a:cs typeface="Helvetica Neue "/>
              </a:rPr>
              <a:t>perspective</a:t>
            </a:r>
            <a:r>
              <a:rPr lang="it-IT" sz="2800" dirty="0" smtClean="0">
                <a:latin typeface="Helvetica Neue Light"/>
                <a:cs typeface="Helvetica Neue Light"/>
              </a:rPr>
              <a:t>: How </a:t>
            </a:r>
            <a:r>
              <a:rPr lang="it-IT" sz="2800" dirty="0" err="1" smtClean="0">
                <a:latin typeface="Helvetica Neue Light"/>
                <a:cs typeface="Helvetica Neue Light"/>
              </a:rPr>
              <a:t>risky</a:t>
            </a:r>
            <a:r>
              <a:rPr lang="it-IT" sz="2800" dirty="0" smtClean="0">
                <a:latin typeface="Helvetica Neue Light"/>
                <a:cs typeface="Helvetica Neue Light"/>
              </a:rPr>
              <a:t> </a:t>
            </a:r>
            <a:r>
              <a:rPr lang="it-IT" sz="2800" dirty="0" err="1" smtClean="0">
                <a:latin typeface="Helvetica Neue Light"/>
                <a:cs typeface="Helvetica Neue Light"/>
              </a:rPr>
              <a:t>is</a:t>
            </a:r>
            <a:r>
              <a:rPr lang="it-IT" sz="2800" dirty="0" smtClean="0">
                <a:latin typeface="Helvetica Neue Light"/>
                <a:cs typeface="Helvetica Neue Light"/>
              </a:rPr>
              <a:t> to release </a:t>
            </a:r>
            <a:r>
              <a:rPr lang="it-IT" sz="2800" dirty="0" err="1" smtClean="0">
                <a:latin typeface="Helvetica Neue Light"/>
                <a:cs typeface="Helvetica Neue Light"/>
              </a:rPr>
              <a:t>mobility</a:t>
            </a:r>
            <a:r>
              <a:rPr lang="it-IT" sz="2800" dirty="0" smtClean="0">
                <a:latin typeface="Helvetica Neue Light"/>
                <a:cs typeface="Helvetica Neue Light"/>
              </a:rPr>
              <a:t> data?</a:t>
            </a:r>
            <a:endParaRPr lang="it-IT" sz="2800" dirty="0">
              <a:latin typeface="Helvetica Neue Light"/>
              <a:cs typeface="Helvetica Neue Light"/>
            </a:endParaRPr>
          </a:p>
        </p:txBody>
      </p:sp>
    </p:spTree>
    <p:extLst>
      <p:ext uri="{BB962C8B-B14F-4D97-AF65-F5344CB8AC3E}">
        <p14:creationId xmlns:p14="http://schemas.microsoft.com/office/powerpoint/2010/main" val="2603818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8"/>
          <p:cNvSpPr txBox="1"/>
          <p:nvPr/>
        </p:nvSpPr>
        <p:spPr>
          <a:xfrm>
            <a:off x="457200" y="1129027"/>
            <a:ext cx="8229600" cy="35199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1600"/>
              </a:spcBef>
              <a:spcAft>
                <a:spcPts val="0"/>
              </a:spcAft>
              <a:buClr>
                <a:srgbClr val="000000"/>
              </a:buClr>
              <a:buSzPts val="2500"/>
              <a:buFont typeface="Helvetica Neue Light"/>
              <a:buChar char="•"/>
            </a:pPr>
            <a:r>
              <a:rPr lang="en-US" sz="3000" dirty="0">
                <a:latin typeface="Helvetica Neue Light"/>
                <a:ea typeface="Helvetica Neue Light"/>
                <a:cs typeface="Helvetica Neue Light"/>
                <a:sym typeface="Helvetica Neue Light"/>
              </a:rPr>
              <a:t>Car Crash prediction</a:t>
            </a:r>
            <a:r>
              <a:rPr lang="en-US" sz="2500" dirty="0">
                <a:latin typeface="Helvetica Neue Light"/>
                <a:ea typeface="Helvetica Neue Light"/>
                <a:cs typeface="Helvetica Neue Light"/>
                <a:sym typeface="Helvetica Neue Light"/>
              </a:rPr>
              <a:t/>
            </a:r>
            <a:br>
              <a:rPr lang="en-US" sz="2500" dirty="0">
                <a:latin typeface="Helvetica Neue Light"/>
                <a:ea typeface="Helvetica Neue Light"/>
                <a:cs typeface="Helvetica Neue Light"/>
                <a:sym typeface="Helvetica Neue Light"/>
              </a:rPr>
            </a:br>
            <a:r>
              <a:rPr lang="en-US" sz="2500" dirty="0">
                <a:latin typeface="Helvetica Neue Light"/>
                <a:ea typeface="Helvetica Neue Light"/>
                <a:cs typeface="Helvetica Neue Light"/>
                <a:sym typeface="Helvetica Neue Light"/>
              </a:rPr>
              <a:t>how to exploit human mobility analysis to forecast whether a vehicle will crash</a:t>
            </a:r>
            <a:endParaRPr sz="2500" dirty="0">
              <a:latin typeface="Helvetica Neue Light"/>
              <a:ea typeface="Helvetica Neue Light"/>
              <a:cs typeface="Helvetica Neue Light"/>
              <a:sym typeface="Helvetica Neue Light"/>
            </a:endParaRPr>
          </a:p>
          <a:p>
            <a:pPr marL="342900" marR="0" lvl="0" indent="0" algn="l" rtl="0">
              <a:lnSpc>
                <a:spcPct val="100000"/>
              </a:lnSpc>
              <a:spcBef>
                <a:spcPts val="1600"/>
              </a:spcBef>
              <a:spcAft>
                <a:spcPts val="0"/>
              </a:spcAft>
              <a:buNone/>
            </a:pPr>
            <a:endParaRPr sz="1800" dirty="0">
              <a:latin typeface="Helvetica Neue Light"/>
              <a:ea typeface="Helvetica Neue Light"/>
              <a:cs typeface="Helvetica Neue Light"/>
              <a:sym typeface="Helvetica Neue Light"/>
            </a:endParaRPr>
          </a:p>
          <a:p>
            <a:pPr marL="342900" marR="0" lvl="0" indent="-342900" algn="l" rtl="0">
              <a:lnSpc>
                <a:spcPct val="100000"/>
              </a:lnSpc>
              <a:spcBef>
                <a:spcPts val="1600"/>
              </a:spcBef>
              <a:spcAft>
                <a:spcPts val="0"/>
              </a:spcAft>
              <a:buClr>
                <a:srgbClr val="434343"/>
              </a:buClr>
              <a:buSzPts val="2500"/>
              <a:buFont typeface="Helvetica Neue Light"/>
              <a:buChar char="•"/>
            </a:pPr>
            <a:r>
              <a:rPr lang="en-US" sz="3000" dirty="0">
                <a:latin typeface="Helvetica Neue Light"/>
                <a:ea typeface="Helvetica Neue Light"/>
                <a:cs typeface="Helvetica Neue Light"/>
                <a:sym typeface="Helvetica Neue Light"/>
              </a:rPr>
              <a:t>Migration Flow prediction</a:t>
            </a:r>
            <a:r>
              <a:rPr lang="en-US" sz="2500" dirty="0">
                <a:solidFill>
                  <a:srgbClr val="434343"/>
                </a:solidFill>
                <a:latin typeface="Helvetica Neue Light"/>
                <a:ea typeface="Helvetica Neue Light"/>
                <a:cs typeface="Helvetica Neue Light"/>
                <a:sym typeface="Helvetica Neue Light"/>
              </a:rPr>
              <a:t/>
            </a:r>
            <a:br>
              <a:rPr lang="en-US" sz="2500" dirty="0">
                <a:solidFill>
                  <a:srgbClr val="434343"/>
                </a:solidFill>
                <a:latin typeface="Helvetica Neue Light"/>
                <a:ea typeface="Helvetica Neue Light"/>
                <a:cs typeface="Helvetica Neue Light"/>
                <a:sym typeface="Helvetica Neue Light"/>
              </a:rPr>
            </a:br>
            <a:r>
              <a:rPr lang="en-US" sz="2500" dirty="0">
                <a:solidFill>
                  <a:srgbClr val="434343"/>
                </a:solidFill>
                <a:latin typeface="Helvetica Neue Light"/>
                <a:ea typeface="Helvetica Neue Light"/>
                <a:cs typeface="Helvetica Neue Light"/>
                <a:sym typeface="Helvetica Neue Light"/>
              </a:rPr>
              <a:t>how to predict the flows of people between locations on a city/region/country</a:t>
            </a:r>
            <a:endParaRPr sz="2500" dirty="0">
              <a:solidFill>
                <a:srgbClr val="434343"/>
              </a:solidFill>
              <a:latin typeface="Helvetica Neue Light"/>
              <a:ea typeface="Helvetica Neue Light"/>
              <a:cs typeface="Helvetica Neue Light"/>
              <a:sym typeface="Helvetica Neue Light"/>
            </a:endParaRPr>
          </a:p>
          <a:p>
            <a:pPr marL="0" marR="0" lvl="0" indent="0" algn="l" rtl="0">
              <a:lnSpc>
                <a:spcPct val="100000"/>
              </a:lnSpc>
              <a:spcBef>
                <a:spcPts val="1600"/>
              </a:spcBef>
              <a:spcAft>
                <a:spcPts val="0"/>
              </a:spcAft>
              <a:buNone/>
            </a:pPr>
            <a:endParaRPr sz="2500" dirty="0">
              <a:latin typeface="Helvetica Neue Light"/>
              <a:ea typeface="Helvetica Neue Light"/>
              <a:cs typeface="Helvetica Neue Light"/>
              <a:sym typeface="Helvetica Neue Light"/>
            </a:endParaRPr>
          </a:p>
        </p:txBody>
      </p:sp>
      <p:sp>
        <p:nvSpPr>
          <p:cNvPr id="72" name="Google Shape;72;p8"/>
          <p:cNvSpPr txBox="1"/>
          <p:nvPr/>
        </p:nvSpPr>
        <p:spPr>
          <a:xfrm>
            <a:off x="457200" y="221167"/>
            <a:ext cx="8229600" cy="645600"/>
          </a:xfrm>
          <a:prstGeom prst="rect">
            <a:avLst/>
          </a:prstGeom>
          <a:noFill/>
          <a:ln>
            <a:noFill/>
          </a:ln>
        </p:spPr>
        <p:txBody>
          <a:bodyPr spcFirstLastPara="1" wrap="square" lIns="0" tIns="60925" rIns="0" bIns="60925" anchor="ctr" anchorCtr="0">
            <a:noAutofit/>
          </a:bodyPr>
          <a:lstStyle/>
          <a:p>
            <a:pPr marL="0" marR="0" lvl="0" indent="0" algn="l" rtl="0">
              <a:lnSpc>
                <a:spcPct val="100000"/>
              </a:lnSpc>
              <a:spcBef>
                <a:spcPts val="0"/>
              </a:spcBef>
              <a:spcAft>
                <a:spcPts val="0"/>
              </a:spcAft>
              <a:buClr>
                <a:srgbClr val="3F3F3F"/>
              </a:buClr>
              <a:buFont typeface="Calibri"/>
              <a:buNone/>
            </a:pPr>
            <a:r>
              <a:rPr lang="en-US" sz="3400" dirty="0">
                <a:latin typeface="Helvetica Neue Light"/>
                <a:ea typeface="Helvetica Neue Light"/>
                <a:cs typeface="Helvetica Neue Light"/>
                <a:sym typeface="Helvetica Neue Light"/>
              </a:rPr>
              <a:t>Two Applications </a:t>
            </a:r>
            <a:endParaRPr sz="3400" i="0" u="none" strike="noStrike" cap="none" dirty="0">
              <a:latin typeface="Helvetica Neue Light"/>
              <a:ea typeface="Helvetica Neue Light"/>
              <a:cs typeface="Helvetica Neue Light"/>
              <a:sym typeface="Helvetica Neue Light"/>
            </a:endParaRPr>
          </a:p>
        </p:txBody>
      </p:sp>
    </p:spTree>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9"/>
          <p:cNvSpPr txBox="1"/>
          <p:nvPr/>
        </p:nvSpPr>
        <p:spPr>
          <a:xfrm>
            <a:off x="468475" y="1003723"/>
            <a:ext cx="8229600" cy="1354800"/>
          </a:xfrm>
          <a:prstGeom prst="rect">
            <a:avLst/>
          </a:prstGeom>
          <a:noFill/>
          <a:ln>
            <a:noFill/>
          </a:ln>
        </p:spPr>
        <p:txBody>
          <a:bodyPr spcFirstLastPara="1" wrap="square" lIns="0" tIns="60925" rIns="0" bIns="60925" anchor="ctr" anchorCtr="0">
            <a:noAutofit/>
          </a:bodyPr>
          <a:lstStyle/>
          <a:p>
            <a:pPr marL="0" marR="0" lvl="0" indent="0" algn="ctr" rtl="0">
              <a:lnSpc>
                <a:spcPct val="100000"/>
              </a:lnSpc>
              <a:spcBef>
                <a:spcPts val="0"/>
              </a:spcBef>
              <a:spcAft>
                <a:spcPts val="0"/>
              </a:spcAft>
              <a:buClr>
                <a:srgbClr val="3F3F3F"/>
              </a:buClr>
              <a:buFont typeface="Calibri"/>
              <a:buNone/>
            </a:pPr>
            <a:r>
              <a:rPr lang="en-US" sz="6000">
                <a:latin typeface="Helvetica Neue Light"/>
                <a:ea typeface="Helvetica Neue Light"/>
                <a:cs typeface="Helvetica Neue Light"/>
                <a:sym typeface="Helvetica Neue Light"/>
              </a:rPr>
              <a:t>Representing </a:t>
            </a:r>
            <a:br>
              <a:rPr lang="en-US" sz="6000">
                <a:latin typeface="Helvetica Neue Light"/>
                <a:ea typeface="Helvetica Neue Light"/>
                <a:cs typeface="Helvetica Neue Light"/>
                <a:sym typeface="Helvetica Neue Light"/>
              </a:rPr>
            </a:br>
            <a:r>
              <a:rPr lang="en-US" sz="6000">
                <a:latin typeface="Helvetica Neue Light"/>
                <a:ea typeface="Helvetica Neue Light"/>
                <a:cs typeface="Helvetica Neue Light"/>
                <a:sym typeface="Helvetica Neue Light"/>
              </a:rPr>
              <a:t>mobility data</a:t>
            </a:r>
            <a:endParaRPr sz="6000">
              <a:latin typeface="Helvetica Neue Light"/>
              <a:ea typeface="Helvetica Neue Light"/>
              <a:cs typeface="Helvetica Neue Light"/>
              <a:sym typeface="Helvetica Neue Light"/>
            </a:endParaRPr>
          </a:p>
        </p:txBody>
      </p:sp>
      <p:grpSp>
        <p:nvGrpSpPr>
          <p:cNvPr id="78" name="Google Shape;78;p9"/>
          <p:cNvGrpSpPr/>
          <p:nvPr/>
        </p:nvGrpSpPr>
        <p:grpSpPr>
          <a:xfrm>
            <a:off x="93" y="2803707"/>
            <a:ext cx="4976222" cy="2338765"/>
            <a:chOff x="4094164" y="3545826"/>
            <a:chExt cx="4000500" cy="3308949"/>
          </a:xfrm>
        </p:grpSpPr>
        <p:sp>
          <p:nvSpPr>
            <p:cNvPr id="79" name="Google Shape;79;p9"/>
            <p:cNvSpPr/>
            <p:nvPr/>
          </p:nvSpPr>
          <p:spPr>
            <a:xfrm>
              <a:off x="4094164" y="3545826"/>
              <a:ext cx="4000500" cy="3304200"/>
            </a:xfrm>
            <a:custGeom>
              <a:avLst/>
              <a:gdLst/>
              <a:ahLst/>
              <a:cxnLst/>
              <a:rect l="l" t="t" r="r" b="b"/>
              <a:pathLst>
                <a:path w="120000" h="120000" extrusionOk="0">
                  <a:moveTo>
                    <a:pt x="4295" y="117264"/>
                  </a:moveTo>
                  <a:cubicBezTo>
                    <a:pt x="3047" y="117948"/>
                    <a:pt x="1571" y="118908"/>
                    <a:pt x="0" y="120000"/>
                  </a:cubicBezTo>
                  <a:lnTo>
                    <a:pt x="116088" y="120000"/>
                  </a:lnTo>
                  <a:cubicBezTo>
                    <a:pt x="117996" y="117000"/>
                    <a:pt x="119136" y="113304"/>
                    <a:pt x="119700" y="109608"/>
                  </a:cubicBezTo>
                  <a:cubicBezTo>
                    <a:pt x="122291" y="92124"/>
                    <a:pt x="107845" y="77628"/>
                    <a:pt x="96794" y="70380"/>
                  </a:cubicBezTo>
                  <a:cubicBezTo>
                    <a:pt x="85059" y="62724"/>
                    <a:pt x="72304" y="58224"/>
                    <a:pt x="59682" y="53844"/>
                  </a:cubicBezTo>
                  <a:cubicBezTo>
                    <a:pt x="55050" y="52200"/>
                    <a:pt x="50010" y="51096"/>
                    <a:pt x="45691" y="48240"/>
                  </a:cubicBezTo>
                  <a:cubicBezTo>
                    <a:pt x="31724" y="39012"/>
                    <a:pt x="68561" y="30600"/>
                    <a:pt x="62825" y="11196"/>
                  </a:cubicBezTo>
                  <a:cubicBezTo>
                    <a:pt x="60329" y="2736"/>
                    <a:pt x="25761" y="-504"/>
                    <a:pt x="23733" y="48"/>
                  </a:cubicBezTo>
                  <a:cubicBezTo>
                    <a:pt x="26781" y="456"/>
                    <a:pt x="42583" y="4920"/>
                    <a:pt x="48055" y="7236"/>
                  </a:cubicBezTo>
                  <a:cubicBezTo>
                    <a:pt x="53538" y="9552"/>
                    <a:pt x="55050" y="10920"/>
                    <a:pt x="56634" y="13932"/>
                  </a:cubicBezTo>
                  <a:cubicBezTo>
                    <a:pt x="58998" y="18576"/>
                    <a:pt x="54606" y="20904"/>
                    <a:pt x="51318" y="22536"/>
                  </a:cubicBezTo>
                  <a:cubicBezTo>
                    <a:pt x="40159" y="28008"/>
                    <a:pt x="28197" y="30468"/>
                    <a:pt x="17146" y="36072"/>
                  </a:cubicBezTo>
                  <a:cubicBezTo>
                    <a:pt x="6887" y="41256"/>
                    <a:pt x="12298" y="52476"/>
                    <a:pt x="18958" y="58908"/>
                  </a:cubicBezTo>
                  <a:cubicBezTo>
                    <a:pt x="30008" y="69564"/>
                    <a:pt x="34292" y="85008"/>
                    <a:pt x="24705" y="99084"/>
                  </a:cubicBezTo>
                  <a:cubicBezTo>
                    <a:pt x="19174" y="107160"/>
                    <a:pt x="11962" y="112752"/>
                    <a:pt x="4295" y="11726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0" name="Google Shape;80;p9"/>
            <p:cNvSpPr/>
            <p:nvPr/>
          </p:nvSpPr>
          <p:spPr>
            <a:xfrm>
              <a:off x="4729162" y="3914775"/>
              <a:ext cx="2301900" cy="2940000"/>
            </a:xfrm>
            <a:custGeom>
              <a:avLst/>
              <a:gdLst/>
              <a:ahLst/>
              <a:cxnLst/>
              <a:rect l="l" t="t" r="r" b="b"/>
              <a:pathLst>
                <a:path w="120000" h="120000" extrusionOk="0">
                  <a:moveTo>
                    <a:pt x="28235" y="51165"/>
                  </a:moveTo>
                  <a:cubicBezTo>
                    <a:pt x="32156" y="53008"/>
                    <a:pt x="36078" y="54699"/>
                    <a:pt x="40392" y="56235"/>
                  </a:cubicBezTo>
                  <a:cubicBezTo>
                    <a:pt x="50000" y="59308"/>
                    <a:pt x="59803" y="62381"/>
                    <a:pt x="68627" y="66683"/>
                  </a:cubicBezTo>
                  <a:cubicBezTo>
                    <a:pt x="81764" y="72676"/>
                    <a:pt x="95882" y="83124"/>
                    <a:pt x="90588" y="96491"/>
                  </a:cubicBezTo>
                  <a:cubicBezTo>
                    <a:pt x="86666" y="106478"/>
                    <a:pt x="74509" y="114468"/>
                    <a:pt x="63725" y="120000"/>
                  </a:cubicBezTo>
                  <a:cubicBezTo>
                    <a:pt x="81960" y="120000"/>
                    <a:pt x="81960" y="120000"/>
                    <a:pt x="81960" y="120000"/>
                  </a:cubicBezTo>
                  <a:cubicBezTo>
                    <a:pt x="88235" y="116005"/>
                    <a:pt x="93921" y="111549"/>
                    <a:pt x="97843" y="105710"/>
                  </a:cubicBezTo>
                  <a:cubicBezTo>
                    <a:pt x="120000" y="72829"/>
                    <a:pt x="57647" y="60691"/>
                    <a:pt x="32549" y="50550"/>
                  </a:cubicBezTo>
                  <a:cubicBezTo>
                    <a:pt x="24117" y="47170"/>
                    <a:pt x="0" y="36107"/>
                    <a:pt x="18039" y="29193"/>
                  </a:cubicBezTo>
                  <a:cubicBezTo>
                    <a:pt x="25686" y="26274"/>
                    <a:pt x="33921" y="24276"/>
                    <a:pt x="41764" y="21818"/>
                  </a:cubicBezTo>
                  <a:cubicBezTo>
                    <a:pt x="51372" y="18591"/>
                    <a:pt x="64705" y="15364"/>
                    <a:pt x="71372" y="8604"/>
                  </a:cubicBezTo>
                  <a:cubicBezTo>
                    <a:pt x="74117" y="5685"/>
                    <a:pt x="75098" y="2304"/>
                    <a:pt x="71176" y="0"/>
                  </a:cubicBezTo>
                  <a:cubicBezTo>
                    <a:pt x="71764" y="307"/>
                    <a:pt x="72156" y="614"/>
                    <a:pt x="72549" y="1075"/>
                  </a:cubicBezTo>
                  <a:cubicBezTo>
                    <a:pt x="77843" y="6606"/>
                    <a:pt x="62745" y="13521"/>
                    <a:pt x="58039" y="15364"/>
                  </a:cubicBezTo>
                  <a:cubicBezTo>
                    <a:pt x="54313" y="17055"/>
                    <a:pt x="50196" y="18284"/>
                    <a:pt x="46274" y="19513"/>
                  </a:cubicBezTo>
                  <a:cubicBezTo>
                    <a:pt x="38823" y="21664"/>
                    <a:pt x="31372" y="23661"/>
                    <a:pt x="24117" y="25966"/>
                  </a:cubicBezTo>
                  <a:cubicBezTo>
                    <a:pt x="20000" y="27195"/>
                    <a:pt x="15686" y="28271"/>
                    <a:pt x="12352" y="30422"/>
                  </a:cubicBezTo>
                  <a:cubicBezTo>
                    <a:pt x="7450" y="33802"/>
                    <a:pt x="9215" y="39487"/>
                    <a:pt x="13137" y="42714"/>
                  </a:cubicBezTo>
                  <a:cubicBezTo>
                    <a:pt x="17450" y="46094"/>
                    <a:pt x="22941" y="48706"/>
                    <a:pt x="28235" y="5116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1" name="Google Shape;81;p9"/>
            <p:cNvSpPr/>
            <p:nvPr/>
          </p:nvSpPr>
          <p:spPr>
            <a:xfrm>
              <a:off x="4278312" y="4343400"/>
              <a:ext cx="1154100" cy="2503500"/>
            </a:xfrm>
            <a:custGeom>
              <a:avLst/>
              <a:gdLst/>
              <a:ahLst/>
              <a:cxnLst/>
              <a:rect l="l" t="t" r="r" b="b"/>
              <a:pathLst>
                <a:path w="120000" h="120000" extrusionOk="0">
                  <a:moveTo>
                    <a:pt x="89120" y="75428"/>
                  </a:moveTo>
                  <a:cubicBezTo>
                    <a:pt x="88729" y="77413"/>
                    <a:pt x="87557" y="79398"/>
                    <a:pt x="85993" y="81383"/>
                  </a:cubicBezTo>
                  <a:cubicBezTo>
                    <a:pt x="84820" y="83187"/>
                    <a:pt x="83257" y="84992"/>
                    <a:pt x="81302" y="86796"/>
                  </a:cubicBezTo>
                  <a:cubicBezTo>
                    <a:pt x="75439" y="92390"/>
                    <a:pt x="65667" y="97984"/>
                    <a:pt x="55504" y="101954"/>
                  </a:cubicBezTo>
                  <a:cubicBezTo>
                    <a:pt x="49641" y="104120"/>
                    <a:pt x="43778" y="106105"/>
                    <a:pt x="37915" y="108090"/>
                  </a:cubicBezTo>
                  <a:cubicBezTo>
                    <a:pt x="30488" y="110436"/>
                    <a:pt x="23061" y="112781"/>
                    <a:pt x="15635" y="115127"/>
                  </a:cubicBezTo>
                  <a:cubicBezTo>
                    <a:pt x="10553" y="116751"/>
                    <a:pt x="5081" y="118375"/>
                    <a:pt x="0" y="120000"/>
                  </a:cubicBezTo>
                  <a:cubicBezTo>
                    <a:pt x="12508" y="120000"/>
                    <a:pt x="12508" y="120000"/>
                    <a:pt x="12508" y="120000"/>
                  </a:cubicBezTo>
                  <a:cubicBezTo>
                    <a:pt x="16416" y="118917"/>
                    <a:pt x="20325" y="117654"/>
                    <a:pt x="24234" y="116390"/>
                  </a:cubicBezTo>
                  <a:cubicBezTo>
                    <a:pt x="35179" y="112962"/>
                    <a:pt x="45732" y="109172"/>
                    <a:pt x="55895" y="105022"/>
                  </a:cubicBezTo>
                  <a:cubicBezTo>
                    <a:pt x="71921" y="98526"/>
                    <a:pt x="83648" y="91308"/>
                    <a:pt x="90293" y="81924"/>
                  </a:cubicBezTo>
                  <a:cubicBezTo>
                    <a:pt x="91856" y="79939"/>
                    <a:pt x="92638" y="77954"/>
                    <a:pt x="93420" y="75789"/>
                  </a:cubicBezTo>
                  <a:cubicBezTo>
                    <a:pt x="94201" y="73804"/>
                    <a:pt x="94592" y="71819"/>
                    <a:pt x="94592" y="69654"/>
                  </a:cubicBezTo>
                  <a:cubicBezTo>
                    <a:pt x="94983" y="67669"/>
                    <a:pt x="94592" y="65684"/>
                    <a:pt x="94201" y="63518"/>
                  </a:cubicBezTo>
                  <a:cubicBezTo>
                    <a:pt x="93420" y="61533"/>
                    <a:pt x="92638" y="59548"/>
                    <a:pt x="91074" y="57744"/>
                  </a:cubicBezTo>
                  <a:cubicBezTo>
                    <a:pt x="90684" y="56842"/>
                    <a:pt x="89511" y="55939"/>
                    <a:pt x="88729" y="54857"/>
                  </a:cubicBezTo>
                  <a:cubicBezTo>
                    <a:pt x="87947" y="54135"/>
                    <a:pt x="87166" y="53052"/>
                    <a:pt x="85993" y="52330"/>
                  </a:cubicBezTo>
                  <a:cubicBezTo>
                    <a:pt x="84820" y="51428"/>
                    <a:pt x="83648" y="50706"/>
                    <a:pt x="82084" y="49804"/>
                  </a:cubicBezTo>
                  <a:cubicBezTo>
                    <a:pt x="80912" y="49082"/>
                    <a:pt x="79739" y="48360"/>
                    <a:pt x="78175" y="47639"/>
                  </a:cubicBezTo>
                  <a:cubicBezTo>
                    <a:pt x="73094" y="44751"/>
                    <a:pt x="67231" y="42225"/>
                    <a:pt x="61758" y="39879"/>
                  </a:cubicBezTo>
                  <a:cubicBezTo>
                    <a:pt x="59022" y="38616"/>
                    <a:pt x="56286" y="37353"/>
                    <a:pt x="53550" y="36090"/>
                  </a:cubicBezTo>
                  <a:cubicBezTo>
                    <a:pt x="51986" y="35548"/>
                    <a:pt x="50814" y="35007"/>
                    <a:pt x="49641" y="34285"/>
                  </a:cubicBezTo>
                  <a:cubicBezTo>
                    <a:pt x="48078" y="33744"/>
                    <a:pt x="46905" y="33203"/>
                    <a:pt x="45732" y="32481"/>
                  </a:cubicBezTo>
                  <a:cubicBezTo>
                    <a:pt x="44560" y="31939"/>
                    <a:pt x="43387" y="31218"/>
                    <a:pt x="42214" y="30676"/>
                  </a:cubicBezTo>
                  <a:cubicBezTo>
                    <a:pt x="41042" y="29954"/>
                    <a:pt x="39869" y="29413"/>
                    <a:pt x="39087" y="28691"/>
                  </a:cubicBezTo>
                  <a:cubicBezTo>
                    <a:pt x="37915" y="28150"/>
                    <a:pt x="36742" y="27428"/>
                    <a:pt x="35960" y="26706"/>
                  </a:cubicBezTo>
                  <a:cubicBezTo>
                    <a:pt x="35179" y="26165"/>
                    <a:pt x="34397" y="25443"/>
                    <a:pt x="33615" y="24721"/>
                  </a:cubicBezTo>
                  <a:cubicBezTo>
                    <a:pt x="32442" y="23278"/>
                    <a:pt x="32052" y="21834"/>
                    <a:pt x="32052" y="20390"/>
                  </a:cubicBezTo>
                  <a:cubicBezTo>
                    <a:pt x="32442" y="19127"/>
                    <a:pt x="33615" y="17684"/>
                    <a:pt x="35179" y="16601"/>
                  </a:cubicBezTo>
                  <a:cubicBezTo>
                    <a:pt x="35570" y="16240"/>
                    <a:pt x="35960" y="16060"/>
                    <a:pt x="36351" y="15879"/>
                  </a:cubicBezTo>
                  <a:cubicBezTo>
                    <a:pt x="37133" y="15518"/>
                    <a:pt x="37524" y="15338"/>
                    <a:pt x="37915" y="15157"/>
                  </a:cubicBezTo>
                  <a:cubicBezTo>
                    <a:pt x="39087" y="14616"/>
                    <a:pt x="40260" y="14255"/>
                    <a:pt x="41433" y="13714"/>
                  </a:cubicBezTo>
                  <a:cubicBezTo>
                    <a:pt x="42605" y="13533"/>
                    <a:pt x="42605" y="13533"/>
                    <a:pt x="42605" y="13533"/>
                  </a:cubicBezTo>
                  <a:cubicBezTo>
                    <a:pt x="43387" y="13172"/>
                    <a:pt x="43387" y="13172"/>
                    <a:pt x="43387" y="13172"/>
                  </a:cubicBezTo>
                  <a:cubicBezTo>
                    <a:pt x="44169" y="12992"/>
                    <a:pt x="44560" y="12812"/>
                    <a:pt x="45342" y="12631"/>
                  </a:cubicBezTo>
                  <a:cubicBezTo>
                    <a:pt x="46514" y="12270"/>
                    <a:pt x="47687" y="11909"/>
                    <a:pt x="48859" y="11548"/>
                  </a:cubicBezTo>
                  <a:cubicBezTo>
                    <a:pt x="59022" y="9203"/>
                    <a:pt x="69576" y="7759"/>
                    <a:pt x="78175" y="6315"/>
                  </a:cubicBezTo>
                  <a:cubicBezTo>
                    <a:pt x="86775" y="5052"/>
                    <a:pt x="94592" y="3789"/>
                    <a:pt x="100846" y="2887"/>
                  </a:cubicBezTo>
                  <a:cubicBezTo>
                    <a:pt x="112964" y="1082"/>
                    <a:pt x="119999" y="0"/>
                    <a:pt x="119999" y="0"/>
                  </a:cubicBezTo>
                  <a:cubicBezTo>
                    <a:pt x="119999" y="0"/>
                    <a:pt x="112964" y="902"/>
                    <a:pt x="100456" y="2526"/>
                  </a:cubicBezTo>
                  <a:cubicBezTo>
                    <a:pt x="94201" y="3428"/>
                    <a:pt x="86384" y="4511"/>
                    <a:pt x="77785" y="5774"/>
                  </a:cubicBezTo>
                  <a:cubicBezTo>
                    <a:pt x="68794" y="7037"/>
                    <a:pt x="58631" y="8300"/>
                    <a:pt x="48078" y="10827"/>
                  </a:cubicBezTo>
                  <a:cubicBezTo>
                    <a:pt x="46514" y="11007"/>
                    <a:pt x="45342" y="11368"/>
                    <a:pt x="44169" y="11729"/>
                  </a:cubicBezTo>
                  <a:cubicBezTo>
                    <a:pt x="43387" y="11909"/>
                    <a:pt x="42605" y="12090"/>
                    <a:pt x="42214" y="12270"/>
                  </a:cubicBezTo>
                  <a:cubicBezTo>
                    <a:pt x="41042" y="12631"/>
                    <a:pt x="41042" y="12631"/>
                    <a:pt x="41042" y="12631"/>
                  </a:cubicBezTo>
                  <a:cubicBezTo>
                    <a:pt x="40260" y="12812"/>
                    <a:pt x="40260" y="12812"/>
                    <a:pt x="40260" y="12812"/>
                  </a:cubicBezTo>
                  <a:cubicBezTo>
                    <a:pt x="39087" y="13353"/>
                    <a:pt x="37524" y="13714"/>
                    <a:pt x="36351" y="14255"/>
                  </a:cubicBezTo>
                  <a:cubicBezTo>
                    <a:pt x="35960" y="14436"/>
                    <a:pt x="35179" y="14796"/>
                    <a:pt x="34788" y="14977"/>
                  </a:cubicBezTo>
                  <a:cubicBezTo>
                    <a:pt x="34006" y="15338"/>
                    <a:pt x="33615" y="15518"/>
                    <a:pt x="32833" y="15879"/>
                  </a:cubicBezTo>
                  <a:cubicBezTo>
                    <a:pt x="30879" y="17142"/>
                    <a:pt x="29706" y="18766"/>
                    <a:pt x="29315" y="20390"/>
                  </a:cubicBezTo>
                  <a:cubicBezTo>
                    <a:pt x="28925" y="22015"/>
                    <a:pt x="29706" y="23639"/>
                    <a:pt x="30879" y="25263"/>
                  </a:cubicBezTo>
                  <a:cubicBezTo>
                    <a:pt x="31661" y="25984"/>
                    <a:pt x="32442" y="26706"/>
                    <a:pt x="33224" y="27428"/>
                  </a:cubicBezTo>
                  <a:cubicBezTo>
                    <a:pt x="34397" y="28330"/>
                    <a:pt x="35570" y="28872"/>
                    <a:pt x="36351" y="29593"/>
                  </a:cubicBezTo>
                  <a:cubicBezTo>
                    <a:pt x="37524" y="30135"/>
                    <a:pt x="38697" y="30857"/>
                    <a:pt x="39869" y="31578"/>
                  </a:cubicBezTo>
                  <a:cubicBezTo>
                    <a:pt x="41042" y="32300"/>
                    <a:pt x="42214" y="32842"/>
                    <a:pt x="43387" y="33563"/>
                  </a:cubicBezTo>
                  <a:cubicBezTo>
                    <a:pt x="44560" y="34105"/>
                    <a:pt x="45732" y="34827"/>
                    <a:pt x="46905" y="35368"/>
                  </a:cubicBezTo>
                  <a:cubicBezTo>
                    <a:pt x="48469" y="36090"/>
                    <a:pt x="49641" y="36631"/>
                    <a:pt x="50814" y="37353"/>
                  </a:cubicBezTo>
                  <a:cubicBezTo>
                    <a:pt x="53550" y="38436"/>
                    <a:pt x="56286" y="39699"/>
                    <a:pt x="59022" y="40962"/>
                  </a:cubicBezTo>
                  <a:cubicBezTo>
                    <a:pt x="64495" y="43488"/>
                    <a:pt x="70358" y="46015"/>
                    <a:pt x="75439" y="48902"/>
                  </a:cubicBezTo>
                  <a:cubicBezTo>
                    <a:pt x="76612" y="49624"/>
                    <a:pt x="77785" y="50165"/>
                    <a:pt x="78957" y="50887"/>
                  </a:cubicBezTo>
                  <a:cubicBezTo>
                    <a:pt x="80130" y="51789"/>
                    <a:pt x="81302" y="52511"/>
                    <a:pt x="82475" y="53233"/>
                  </a:cubicBezTo>
                  <a:cubicBezTo>
                    <a:pt x="83257" y="53954"/>
                    <a:pt x="84039" y="54857"/>
                    <a:pt x="85211" y="55759"/>
                  </a:cubicBezTo>
                  <a:cubicBezTo>
                    <a:pt x="85993" y="56481"/>
                    <a:pt x="86775" y="57383"/>
                    <a:pt x="87166" y="58285"/>
                  </a:cubicBezTo>
                  <a:cubicBezTo>
                    <a:pt x="88338" y="60090"/>
                    <a:pt x="89511" y="61894"/>
                    <a:pt x="89902" y="63879"/>
                  </a:cubicBezTo>
                  <a:cubicBezTo>
                    <a:pt x="90293" y="65684"/>
                    <a:pt x="90684" y="67669"/>
                    <a:pt x="90684" y="69654"/>
                  </a:cubicBezTo>
                  <a:cubicBezTo>
                    <a:pt x="90293" y="71639"/>
                    <a:pt x="89902" y="73624"/>
                    <a:pt x="89120" y="75428"/>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sp>
          <p:nvSpPr>
            <p:cNvPr id="82" name="Google Shape;82;p9"/>
            <p:cNvSpPr/>
            <p:nvPr/>
          </p:nvSpPr>
          <p:spPr>
            <a:xfrm>
              <a:off x="5376862" y="4264025"/>
              <a:ext cx="2670300" cy="2586000"/>
            </a:xfrm>
            <a:custGeom>
              <a:avLst/>
              <a:gdLst/>
              <a:ahLst/>
              <a:cxnLst/>
              <a:rect l="l" t="t" r="r" b="b"/>
              <a:pathLst>
                <a:path w="120000" h="120000" extrusionOk="0">
                  <a:moveTo>
                    <a:pt x="56112" y="48034"/>
                  </a:moveTo>
                  <a:cubicBezTo>
                    <a:pt x="58309" y="48733"/>
                    <a:pt x="60338" y="49606"/>
                    <a:pt x="62535" y="50305"/>
                  </a:cubicBezTo>
                  <a:cubicBezTo>
                    <a:pt x="64563" y="51179"/>
                    <a:pt x="66760" y="52052"/>
                    <a:pt x="68788" y="52925"/>
                  </a:cubicBezTo>
                  <a:cubicBezTo>
                    <a:pt x="77408" y="56419"/>
                    <a:pt x="86028" y="60960"/>
                    <a:pt x="93802" y="66724"/>
                  </a:cubicBezTo>
                  <a:cubicBezTo>
                    <a:pt x="97859" y="69519"/>
                    <a:pt x="101577" y="72838"/>
                    <a:pt x="104788" y="76331"/>
                  </a:cubicBezTo>
                  <a:cubicBezTo>
                    <a:pt x="113577" y="86113"/>
                    <a:pt x="118140" y="100611"/>
                    <a:pt x="112225" y="113886"/>
                  </a:cubicBezTo>
                  <a:cubicBezTo>
                    <a:pt x="111380" y="115982"/>
                    <a:pt x="110366" y="117903"/>
                    <a:pt x="109352" y="120000"/>
                  </a:cubicBezTo>
                  <a:cubicBezTo>
                    <a:pt x="113746" y="120000"/>
                    <a:pt x="113746" y="120000"/>
                    <a:pt x="113746" y="120000"/>
                  </a:cubicBezTo>
                  <a:cubicBezTo>
                    <a:pt x="114760" y="118253"/>
                    <a:pt x="115605" y="116331"/>
                    <a:pt x="116450" y="114410"/>
                  </a:cubicBezTo>
                  <a:cubicBezTo>
                    <a:pt x="119999" y="105152"/>
                    <a:pt x="118816" y="95895"/>
                    <a:pt x="114422" y="86986"/>
                  </a:cubicBezTo>
                  <a:cubicBezTo>
                    <a:pt x="112225" y="82794"/>
                    <a:pt x="109352" y="78777"/>
                    <a:pt x="106140" y="74934"/>
                  </a:cubicBezTo>
                  <a:cubicBezTo>
                    <a:pt x="102760" y="71441"/>
                    <a:pt x="99042" y="67947"/>
                    <a:pt x="94985" y="65152"/>
                  </a:cubicBezTo>
                  <a:cubicBezTo>
                    <a:pt x="86873" y="59213"/>
                    <a:pt x="78084" y="54847"/>
                    <a:pt x="69464" y="51179"/>
                  </a:cubicBezTo>
                  <a:cubicBezTo>
                    <a:pt x="67436" y="50305"/>
                    <a:pt x="65239" y="49432"/>
                    <a:pt x="63042" y="48558"/>
                  </a:cubicBezTo>
                  <a:cubicBezTo>
                    <a:pt x="61014" y="47860"/>
                    <a:pt x="58816" y="46986"/>
                    <a:pt x="56788" y="46288"/>
                  </a:cubicBezTo>
                  <a:cubicBezTo>
                    <a:pt x="52563" y="44890"/>
                    <a:pt x="48338" y="43493"/>
                    <a:pt x="44112" y="42270"/>
                  </a:cubicBezTo>
                  <a:cubicBezTo>
                    <a:pt x="40056" y="41222"/>
                    <a:pt x="36169" y="40000"/>
                    <a:pt x="32281" y="38951"/>
                  </a:cubicBezTo>
                  <a:cubicBezTo>
                    <a:pt x="28394" y="37729"/>
                    <a:pt x="24676" y="36506"/>
                    <a:pt x="21126" y="35109"/>
                  </a:cubicBezTo>
                  <a:cubicBezTo>
                    <a:pt x="19436" y="34410"/>
                    <a:pt x="17746" y="33711"/>
                    <a:pt x="16056" y="33013"/>
                  </a:cubicBezTo>
                  <a:cubicBezTo>
                    <a:pt x="15211" y="32663"/>
                    <a:pt x="14366" y="32314"/>
                    <a:pt x="13521" y="31965"/>
                  </a:cubicBezTo>
                  <a:cubicBezTo>
                    <a:pt x="12676" y="31441"/>
                    <a:pt x="11830" y="31091"/>
                    <a:pt x="11154" y="30742"/>
                  </a:cubicBezTo>
                  <a:cubicBezTo>
                    <a:pt x="10309" y="30393"/>
                    <a:pt x="9633" y="30043"/>
                    <a:pt x="8788" y="29519"/>
                  </a:cubicBezTo>
                  <a:cubicBezTo>
                    <a:pt x="8112" y="29170"/>
                    <a:pt x="7267" y="28820"/>
                    <a:pt x="6591" y="28296"/>
                  </a:cubicBezTo>
                  <a:cubicBezTo>
                    <a:pt x="5239" y="27423"/>
                    <a:pt x="3887" y="26375"/>
                    <a:pt x="2873" y="25327"/>
                  </a:cubicBezTo>
                  <a:cubicBezTo>
                    <a:pt x="2366" y="24628"/>
                    <a:pt x="1859" y="24104"/>
                    <a:pt x="1521" y="23406"/>
                  </a:cubicBezTo>
                  <a:cubicBezTo>
                    <a:pt x="1183" y="22707"/>
                    <a:pt x="1014" y="22008"/>
                    <a:pt x="1014" y="21310"/>
                  </a:cubicBezTo>
                  <a:cubicBezTo>
                    <a:pt x="845" y="19912"/>
                    <a:pt x="1690" y="18515"/>
                    <a:pt x="2535" y="17467"/>
                  </a:cubicBezTo>
                  <a:cubicBezTo>
                    <a:pt x="4394" y="15196"/>
                    <a:pt x="6760" y="13624"/>
                    <a:pt x="8957" y="12401"/>
                  </a:cubicBezTo>
                  <a:cubicBezTo>
                    <a:pt x="13183" y="9606"/>
                    <a:pt x="17239" y="7510"/>
                    <a:pt x="20281" y="5764"/>
                  </a:cubicBezTo>
                  <a:cubicBezTo>
                    <a:pt x="21971" y="4890"/>
                    <a:pt x="23323" y="4017"/>
                    <a:pt x="24507" y="3318"/>
                  </a:cubicBezTo>
                  <a:cubicBezTo>
                    <a:pt x="25690" y="2620"/>
                    <a:pt x="26704" y="1921"/>
                    <a:pt x="27549" y="1572"/>
                  </a:cubicBezTo>
                  <a:cubicBezTo>
                    <a:pt x="29070" y="524"/>
                    <a:pt x="29915" y="0"/>
                    <a:pt x="29915" y="0"/>
                  </a:cubicBezTo>
                  <a:cubicBezTo>
                    <a:pt x="29915" y="0"/>
                    <a:pt x="29070" y="524"/>
                    <a:pt x="27549" y="1397"/>
                  </a:cubicBezTo>
                  <a:cubicBezTo>
                    <a:pt x="26704" y="1921"/>
                    <a:pt x="25690" y="2445"/>
                    <a:pt x="24507" y="3144"/>
                  </a:cubicBezTo>
                  <a:cubicBezTo>
                    <a:pt x="23154" y="3842"/>
                    <a:pt x="21802" y="4716"/>
                    <a:pt x="20281" y="5589"/>
                  </a:cubicBezTo>
                  <a:cubicBezTo>
                    <a:pt x="17070" y="7161"/>
                    <a:pt x="13014" y="9082"/>
                    <a:pt x="8619" y="11877"/>
                  </a:cubicBezTo>
                  <a:cubicBezTo>
                    <a:pt x="6422" y="13100"/>
                    <a:pt x="4056" y="14672"/>
                    <a:pt x="2028" y="16943"/>
                  </a:cubicBezTo>
                  <a:cubicBezTo>
                    <a:pt x="1014" y="18165"/>
                    <a:pt x="169" y="19563"/>
                    <a:pt x="169" y="21310"/>
                  </a:cubicBezTo>
                  <a:cubicBezTo>
                    <a:pt x="0" y="22183"/>
                    <a:pt x="338" y="23056"/>
                    <a:pt x="676" y="23930"/>
                  </a:cubicBezTo>
                  <a:cubicBezTo>
                    <a:pt x="1014" y="24628"/>
                    <a:pt x="1521" y="25327"/>
                    <a:pt x="2197" y="26026"/>
                  </a:cubicBezTo>
                  <a:cubicBezTo>
                    <a:pt x="3211" y="27248"/>
                    <a:pt x="4563" y="28296"/>
                    <a:pt x="6084" y="29170"/>
                  </a:cubicBezTo>
                  <a:cubicBezTo>
                    <a:pt x="6760" y="29694"/>
                    <a:pt x="7605" y="30043"/>
                    <a:pt x="8281" y="30567"/>
                  </a:cubicBezTo>
                  <a:cubicBezTo>
                    <a:pt x="9126" y="30917"/>
                    <a:pt x="9802" y="31441"/>
                    <a:pt x="10647" y="31790"/>
                  </a:cubicBezTo>
                  <a:cubicBezTo>
                    <a:pt x="11492" y="32139"/>
                    <a:pt x="12169" y="32663"/>
                    <a:pt x="13014" y="33013"/>
                  </a:cubicBezTo>
                  <a:cubicBezTo>
                    <a:pt x="13859" y="33362"/>
                    <a:pt x="14704" y="33711"/>
                    <a:pt x="15549" y="34061"/>
                  </a:cubicBezTo>
                  <a:cubicBezTo>
                    <a:pt x="17239" y="34759"/>
                    <a:pt x="18929" y="35458"/>
                    <a:pt x="20788" y="36331"/>
                  </a:cubicBezTo>
                  <a:cubicBezTo>
                    <a:pt x="24169" y="37729"/>
                    <a:pt x="27887" y="39126"/>
                    <a:pt x="31774" y="40349"/>
                  </a:cubicBezTo>
                  <a:cubicBezTo>
                    <a:pt x="35661" y="41572"/>
                    <a:pt x="39718" y="42620"/>
                    <a:pt x="43774" y="43842"/>
                  </a:cubicBezTo>
                  <a:cubicBezTo>
                    <a:pt x="47830" y="45065"/>
                    <a:pt x="51887" y="46462"/>
                    <a:pt x="56112" y="4803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2400" b="0" i="0" u="none" strike="noStrike" cap="none">
                <a:solidFill>
                  <a:schemeClr val="dk1"/>
                </a:solidFill>
                <a:latin typeface="Arial"/>
                <a:ea typeface="Arial"/>
                <a:cs typeface="Arial"/>
                <a:sym typeface="Arial"/>
              </a:endParaRPr>
            </a:p>
          </p:txBody>
        </p:sp>
      </p:grpSp>
      <p:cxnSp>
        <p:nvCxnSpPr>
          <p:cNvPr id="83" name="Google Shape;83;p9"/>
          <p:cNvCxnSpPr/>
          <p:nvPr/>
        </p:nvCxnSpPr>
        <p:spPr>
          <a:xfrm rot="10800000" flipH="1">
            <a:off x="4955725" y="4903275"/>
            <a:ext cx="4202100" cy="630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0"/>
          <p:cNvPicPr preferRelativeResize="0"/>
          <p:nvPr/>
        </p:nvPicPr>
        <p:blipFill>
          <a:blip r:embed="rId3">
            <a:alphaModFix/>
          </a:blip>
          <a:stretch>
            <a:fillRect/>
          </a:stretch>
        </p:blipFill>
        <p:spPr>
          <a:xfrm>
            <a:off x="-108241" y="0"/>
            <a:ext cx="9704716"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11" descr="Screenshot 2017-04-04 19.12.43.png"/>
          <p:cNvPicPr preferRelativeResize="0"/>
          <p:nvPr/>
        </p:nvPicPr>
        <p:blipFill rotWithShape="1">
          <a:blip r:embed="rId3">
            <a:alphaModFix/>
          </a:blip>
          <a:srcRect l="10002" r="30170"/>
          <a:stretch/>
        </p:blipFill>
        <p:spPr>
          <a:xfrm>
            <a:off x="136700" y="943504"/>
            <a:ext cx="4102200" cy="3506700"/>
          </a:xfrm>
          <a:prstGeom prst="rect">
            <a:avLst/>
          </a:prstGeom>
          <a:noFill/>
          <a:ln>
            <a:noFill/>
          </a:ln>
        </p:spPr>
      </p:pic>
      <p:grpSp>
        <p:nvGrpSpPr>
          <p:cNvPr id="95" name="Google Shape;95;p11"/>
          <p:cNvGrpSpPr/>
          <p:nvPr/>
        </p:nvGrpSpPr>
        <p:grpSpPr>
          <a:xfrm>
            <a:off x="4752600" y="1327004"/>
            <a:ext cx="4102300" cy="2739700"/>
            <a:chOff x="4959025" y="1080325"/>
            <a:chExt cx="4102300" cy="2739700"/>
          </a:xfrm>
        </p:grpSpPr>
        <p:sp>
          <p:nvSpPr>
            <p:cNvPr id="96" name="Google Shape;96;p11"/>
            <p:cNvSpPr txBox="1"/>
            <p:nvPr/>
          </p:nvSpPr>
          <p:spPr>
            <a:xfrm>
              <a:off x="4959025" y="1080325"/>
              <a:ext cx="4102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b="1">
                  <a:latin typeface="Helvetica Neue"/>
                  <a:ea typeface="Helvetica Neue"/>
                  <a:cs typeface="Helvetica Neue"/>
                  <a:sym typeface="Helvetica Neue"/>
                </a:rPr>
                <a:t>Trajectory.</a:t>
              </a:r>
              <a:r>
                <a:rPr lang="en-US" sz="1800">
                  <a:latin typeface="Helvetica Neue Light"/>
                  <a:ea typeface="Helvetica Neue Light"/>
                  <a:cs typeface="Helvetica Neue Light"/>
                  <a:sym typeface="Helvetica Neue Light"/>
                </a:rPr>
                <a:t> The trajectory of an object </a:t>
              </a:r>
              <a:r>
                <a:rPr lang="en-US" sz="1800" i="1">
                  <a:latin typeface="Helvetica Neue Light"/>
                  <a:ea typeface="Helvetica Neue Light"/>
                  <a:cs typeface="Helvetica Neue Light"/>
                  <a:sym typeface="Helvetica Neue Light"/>
                </a:rPr>
                <a:t>u</a:t>
              </a:r>
              <a:r>
                <a:rPr lang="en-US" sz="1800">
                  <a:latin typeface="Helvetica Neue Light"/>
                  <a:ea typeface="Helvetica Neue Light"/>
                  <a:cs typeface="Helvetica Neue Light"/>
                  <a:sym typeface="Helvetica Neue Light"/>
                </a:rPr>
                <a:t> is a temporally ordered sequence of tuples</a:t>
              </a:r>
              <a:endParaRPr sz="1800">
                <a:latin typeface="Helvetica Neue Light"/>
                <a:ea typeface="Helvetica Neue Light"/>
                <a:cs typeface="Helvetica Neue Light"/>
                <a:sym typeface="Helvetica Neue Light"/>
              </a:endParaRPr>
            </a:p>
          </p:txBody>
        </p:sp>
        <p:sp>
          <p:nvSpPr>
            <p:cNvPr id="97" name="Google Shape;97;p11"/>
            <p:cNvSpPr txBox="1"/>
            <p:nvPr/>
          </p:nvSpPr>
          <p:spPr>
            <a:xfrm>
              <a:off x="4959125" y="2966525"/>
              <a:ext cx="4102200" cy="85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Light"/>
                  <a:ea typeface="Helvetica Neue Light"/>
                  <a:cs typeface="Helvetica Neue Light"/>
                  <a:sym typeface="Helvetica Neue Light"/>
                </a:rPr>
                <a:t>where                       is a location, </a:t>
              </a:r>
              <a:r>
                <a:rPr lang="en-US" sz="1800" i="1">
                  <a:latin typeface="Helvetica Neue Light"/>
                  <a:ea typeface="Helvetica Neue Light"/>
                  <a:cs typeface="Helvetica Neue Light"/>
                  <a:sym typeface="Helvetica Neue Light"/>
                </a:rPr>
                <a:t>x</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and </a:t>
              </a:r>
              <a:r>
                <a:rPr lang="en-US" sz="1800" i="1">
                  <a:latin typeface="Helvetica Neue Light"/>
                  <a:ea typeface="Helvetica Neue Light"/>
                  <a:cs typeface="Helvetica Neue Light"/>
                  <a:sym typeface="Helvetica Neue Light"/>
                </a:rPr>
                <a:t>y</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are the coordinates of the location, and </a:t>
              </a: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a:t>
              </a:r>
              <a:r>
                <a:rPr lang="en-US" sz="1800">
                  <a:latin typeface="Helvetica Neue Light"/>
                  <a:ea typeface="Helvetica Neue Light"/>
                  <a:cs typeface="Helvetica Neue Light"/>
                  <a:sym typeface="Helvetica Neue Light"/>
                </a:rPr>
                <a:t> is the corresponding timestamp, with </a:t>
              </a:r>
              <a:r>
                <a:rPr lang="en-US" sz="1800" i="1">
                  <a:latin typeface="Helvetica Neue Light"/>
                  <a:ea typeface="Helvetica Neue Light"/>
                  <a:cs typeface="Helvetica Neue Light"/>
                  <a:sym typeface="Helvetica Neue Light"/>
                </a:rPr>
                <a:t>t</a:t>
              </a:r>
              <a:r>
                <a:rPr lang="en-US" sz="1800" i="1" baseline="-25000">
                  <a:latin typeface="Helvetica Neue Light"/>
                  <a:ea typeface="Helvetica Neue Light"/>
                  <a:cs typeface="Helvetica Neue Light"/>
                  <a:sym typeface="Helvetica Neue Light"/>
                </a:rPr>
                <a:t>i</a:t>
              </a:r>
              <a:r>
                <a:rPr lang="en-US" sz="1800" i="1">
                  <a:latin typeface="Helvetica Neue Light"/>
                  <a:ea typeface="Helvetica Neue Light"/>
                  <a:cs typeface="Helvetica Neue Light"/>
                  <a:sym typeface="Helvetica Neue Light"/>
                </a:rPr>
                <a:t>&lt; t</a:t>
              </a:r>
              <a:r>
                <a:rPr lang="en-US" sz="1800" i="1" baseline="-25000">
                  <a:latin typeface="Helvetica Neue Light"/>
                  <a:ea typeface="Helvetica Neue Light"/>
                  <a:cs typeface="Helvetica Neue Light"/>
                  <a:sym typeface="Helvetica Neue Light"/>
                </a:rPr>
                <a:t>j</a:t>
              </a:r>
              <a:r>
                <a:rPr lang="en-US" sz="1800">
                  <a:latin typeface="Helvetica Neue Light"/>
                  <a:ea typeface="Helvetica Neue Light"/>
                  <a:cs typeface="Helvetica Neue Light"/>
                  <a:sym typeface="Helvetica Neue Light"/>
                </a:rPr>
                <a:t> if </a:t>
              </a:r>
              <a:r>
                <a:rPr lang="en-US" sz="1800" i="1">
                  <a:latin typeface="Helvetica Neue Light"/>
                  <a:ea typeface="Helvetica Neue Light"/>
                  <a:cs typeface="Helvetica Neue Light"/>
                  <a:sym typeface="Helvetica Neue Light"/>
                </a:rPr>
                <a:t>i &lt; j</a:t>
              </a:r>
              <a:r>
                <a:rPr lang="en-US" sz="1800">
                  <a:latin typeface="Helvetica Neue Light"/>
                  <a:ea typeface="Helvetica Neue Light"/>
                  <a:cs typeface="Helvetica Neue Light"/>
                  <a:sym typeface="Helvetica Neue Light"/>
                </a:rPr>
                <a:t>.</a:t>
              </a:r>
              <a:endParaRPr sz="1800">
                <a:latin typeface="Helvetica Neue Light"/>
                <a:ea typeface="Helvetica Neue Light"/>
                <a:cs typeface="Helvetica Neue Light"/>
                <a:sym typeface="Helvetica Neue Light"/>
              </a:endParaRPr>
            </a:p>
          </p:txBody>
        </p:sp>
        <p:pic>
          <p:nvPicPr>
            <p:cNvPr id="98" name="Google Shape;98;p11"/>
            <p:cNvPicPr preferRelativeResize="0"/>
            <p:nvPr/>
          </p:nvPicPr>
          <p:blipFill rotWithShape="1">
            <a:blip r:embed="rId4">
              <a:alphaModFix/>
            </a:blip>
            <a:srcRect/>
            <a:stretch/>
          </p:blipFill>
          <p:spPr>
            <a:xfrm>
              <a:off x="5225405" y="2476800"/>
              <a:ext cx="3689994" cy="261125"/>
            </a:xfrm>
            <a:prstGeom prst="rect">
              <a:avLst/>
            </a:prstGeom>
            <a:noFill/>
            <a:ln>
              <a:noFill/>
            </a:ln>
          </p:spPr>
        </p:pic>
        <p:pic>
          <p:nvPicPr>
            <p:cNvPr id="99" name="Google Shape;99;p11"/>
            <p:cNvPicPr preferRelativeResize="0"/>
            <p:nvPr/>
          </p:nvPicPr>
          <p:blipFill>
            <a:blip r:embed="rId5">
              <a:alphaModFix/>
            </a:blip>
            <a:stretch>
              <a:fillRect/>
            </a:stretch>
          </p:blipFill>
          <p:spPr>
            <a:xfrm>
              <a:off x="5771925" y="3042725"/>
              <a:ext cx="1248906" cy="261125"/>
            </a:xfrm>
            <a:prstGeom prst="rect">
              <a:avLst/>
            </a:prstGeom>
            <a:noFill/>
            <a:ln>
              <a:noFill/>
            </a:ln>
          </p:spPr>
        </p:pic>
      </p:grpSp>
    </p:spTree>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1393B"/>
      </a:dk2>
      <a:lt2>
        <a:srgbClr val="FF0000"/>
      </a:lt2>
      <a:accent1>
        <a:srgbClr val="00B050"/>
      </a:accent1>
      <a:accent2>
        <a:srgbClr val="314F62"/>
      </a:accent2>
      <a:accent3>
        <a:srgbClr val="BE224F"/>
      </a:accent3>
      <a:accent4>
        <a:srgbClr val="FC9B00"/>
      </a:accent4>
      <a:accent5>
        <a:srgbClr val="67A3A7"/>
      </a:accent5>
      <a:accent6>
        <a:srgbClr val="6D8B95"/>
      </a:accent6>
      <a:hlink>
        <a:srgbClr val="F4BB93"/>
      </a:hlink>
      <a:folHlink>
        <a:srgbClr val="3737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1132</TotalTime>
  <Words>427</Words>
  <Application>Microsoft Macintosh PowerPoint</Application>
  <PresentationFormat>Presentazione su schermo (16:9)</PresentationFormat>
  <Paragraphs>48</Paragraphs>
  <Slides>13</Slides>
  <Notes>12</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13</vt:i4>
      </vt:variant>
    </vt:vector>
  </HeadingPairs>
  <TitlesOfParts>
    <vt:vector size="20" baseType="lpstr">
      <vt:lpstr>Avenir</vt:lpstr>
      <vt:lpstr>Calibri</vt:lpstr>
      <vt:lpstr>Helvetica Neue</vt:lpstr>
      <vt:lpstr>Helvetica Neue Light</vt:lpstr>
      <vt:lpstr>Quicksand</vt:lpstr>
      <vt:lpstr>Quicksand Light</vt:lpstr>
      <vt:lpstr>Office Theme</vt:lpstr>
      <vt:lpstr>Human mobility analysis and simulation with Python </vt:lpstr>
      <vt:lpstr>Presentazione di PowerPoint</vt:lpstr>
      <vt:lpstr>Human mobility is the study that describes how humans move within a network or system. </vt:lpstr>
      <vt:lpstr>Presentazione di PowerPoint</vt:lpstr>
      <vt:lpstr>Outline of the workshop</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lpstr>Presentazione di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mobility analysis and simulation with Python </dc:title>
  <cp:lastModifiedBy>Luca</cp:lastModifiedBy>
  <cp:revision>3</cp:revision>
  <dcterms:modified xsi:type="dcterms:W3CDTF">2020-01-24T23:04:07Z</dcterms:modified>
</cp:coreProperties>
</file>